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  <p:sldMasterId id="2147483710" r:id="rId3"/>
  </p:sldMasterIdLst>
  <p:notesMasterIdLst>
    <p:notesMasterId r:id="rId51"/>
  </p:notesMasterIdLst>
  <p:handoutMasterIdLst>
    <p:handoutMasterId r:id="rId52"/>
  </p:handoutMasterIdLst>
  <p:sldIdLst>
    <p:sldId id="262" r:id="rId4"/>
    <p:sldId id="259" r:id="rId5"/>
    <p:sldId id="258" r:id="rId6"/>
    <p:sldId id="268" r:id="rId7"/>
    <p:sldId id="286" r:id="rId8"/>
    <p:sldId id="283" r:id="rId9"/>
    <p:sldId id="302" r:id="rId10"/>
    <p:sldId id="298" r:id="rId11"/>
    <p:sldId id="305" r:id="rId12"/>
    <p:sldId id="299" r:id="rId13"/>
    <p:sldId id="300" r:id="rId14"/>
    <p:sldId id="301" r:id="rId15"/>
    <p:sldId id="284" r:id="rId16"/>
    <p:sldId id="288" r:id="rId17"/>
    <p:sldId id="303" r:id="rId18"/>
    <p:sldId id="291" r:id="rId19"/>
    <p:sldId id="292" r:id="rId20"/>
    <p:sldId id="293" r:id="rId21"/>
    <p:sldId id="294" r:id="rId22"/>
    <p:sldId id="296" r:id="rId23"/>
    <p:sldId id="290" r:id="rId24"/>
    <p:sldId id="315" r:id="rId25"/>
    <p:sldId id="289" r:id="rId26"/>
    <p:sldId id="295" r:id="rId27"/>
    <p:sldId id="317" r:id="rId28"/>
    <p:sldId id="308" r:id="rId29"/>
    <p:sldId id="309" r:id="rId30"/>
    <p:sldId id="310" r:id="rId31"/>
    <p:sldId id="316" r:id="rId32"/>
    <p:sldId id="313" r:id="rId33"/>
    <p:sldId id="314" r:id="rId34"/>
    <p:sldId id="312" r:id="rId35"/>
    <p:sldId id="307" r:id="rId36"/>
    <p:sldId id="318" r:id="rId37"/>
    <p:sldId id="319" r:id="rId38"/>
    <p:sldId id="304" r:id="rId39"/>
    <p:sldId id="297" r:id="rId40"/>
    <p:sldId id="285" r:id="rId41"/>
    <p:sldId id="325" r:id="rId42"/>
    <p:sldId id="324" r:id="rId43"/>
    <p:sldId id="320" r:id="rId44"/>
    <p:sldId id="326" r:id="rId45"/>
    <p:sldId id="321" r:id="rId46"/>
    <p:sldId id="323" r:id="rId47"/>
    <p:sldId id="328" r:id="rId48"/>
    <p:sldId id="327" r:id="rId49"/>
    <p:sldId id="279" r:id="rId5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낙현" initials="정낙" lastIdx="1" clrIdx="0">
    <p:extLst>
      <p:ext uri="{19B8F6BF-5375-455C-9EA6-DF929625EA0E}">
        <p15:presenceInfo xmlns:p15="http://schemas.microsoft.com/office/powerpoint/2012/main" userId="f1da31e48e529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4"/>
    </p:cViewPr>
  </p:sorterViewPr>
  <p:notesViewPr>
    <p:cSldViewPr snapToGrid="0">
      <p:cViewPr varScale="1">
        <p:scale>
          <a:sx n="63" d="100"/>
          <a:sy n="63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A0CFC-DE64-4235-8AB3-AB9B071343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3B149FD-2D32-4036-9748-75E45786C57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Introduction</a:t>
          </a:r>
          <a:br>
            <a:rPr lang="en-US" altLang="ko-KR" sz="1000" dirty="0"/>
          </a:br>
          <a:r>
            <a:rPr lang="en-US" altLang="ko-KR" sz="1000" dirty="0"/>
            <a:t>-</a:t>
          </a:r>
          <a:r>
            <a:rPr lang="ko-KR" altLang="en-US" sz="1000" dirty="0"/>
            <a:t>단순 </a:t>
          </a:r>
          <a:r>
            <a:rPr lang="ko-KR" altLang="en-US" sz="1000" dirty="0" err="1"/>
            <a:t>펀딩</a:t>
          </a:r>
          <a:r>
            <a:rPr lang="ko-KR" altLang="en-US" sz="1000" dirty="0"/>
            <a:t> 모델</a:t>
          </a:r>
        </a:p>
      </dgm:t>
    </dgm:pt>
    <dgm:pt modelId="{20C192A2-5FCA-4D4D-8D61-979A991AB18A}" type="par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6E13D2BD-A78A-4F84-8B24-4B049FF6C986}" type="sibTrans" cxnId="{4FCFA6F7-3678-4146-8897-8E6480A5782A}">
      <dgm:prSet/>
      <dgm:spPr/>
      <dgm:t>
        <a:bodyPr/>
        <a:lstStyle/>
        <a:p>
          <a:pPr latinLnBrk="1"/>
          <a:endParaRPr lang="ko-KR" altLang="en-US"/>
        </a:p>
      </dgm:t>
    </dgm:pt>
    <dgm:pt modelId="{5A2427EE-C8CE-4F4C-BB01-E0ACAA704E84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Development</a:t>
          </a:r>
          <a:br>
            <a:rPr lang="en-US" altLang="ko-KR" sz="1050" dirty="0"/>
          </a:br>
          <a:r>
            <a:rPr lang="en-US" altLang="ko-KR" sz="1050" dirty="0"/>
            <a:t>- </a:t>
          </a:r>
          <a:r>
            <a:rPr lang="ko-KR" altLang="en-US" sz="1050" dirty="0" err="1"/>
            <a:t>펀딩</a:t>
          </a:r>
          <a:r>
            <a:rPr lang="ko-KR" altLang="en-US" sz="1050" dirty="0"/>
            <a:t> 모델 다양화</a:t>
          </a:r>
          <a:br>
            <a:rPr lang="en-US" altLang="ko-KR" sz="1050" dirty="0"/>
          </a:br>
          <a:r>
            <a:rPr lang="en-US" altLang="ko-KR" sz="1050" dirty="0"/>
            <a:t>- Smart Contract </a:t>
          </a:r>
          <a:r>
            <a:rPr lang="ko-KR" altLang="en-US" sz="1050" dirty="0"/>
            <a:t>개발</a:t>
          </a:r>
        </a:p>
      </dgm:t>
    </dgm:pt>
    <dgm:pt modelId="{C7327E87-0A38-4510-9B23-0C27AC717553}" type="par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4D02DAAD-EDBB-49E0-A225-4B584F7FAB32}" type="sibTrans" cxnId="{892BDA9D-283A-488E-852B-D13B4BF02D35}">
      <dgm:prSet/>
      <dgm:spPr/>
      <dgm:t>
        <a:bodyPr/>
        <a:lstStyle/>
        <a:p>
          <a:pPr latinLnBrk="1"/>
          <a:endParaRPr lang="ko-KR" altLang="en-US"/>
        </a:p>
      </dgm:t>
    </dgm:pt>
    <dgm:pt modelId="{10E6C3DF-E14E-4FE4-85F0-D6A7FFF1565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Turn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서비스 개발</a:t>
          </a:r>
          <a:br>
            <a:rPr lang="en-US" altLang="ko-KR" sz="1000" dirty="0"/>
          </a:br>
          <a:r>
            <a:rPr lang="en-US" altLang="ko-KR" sz="1000" dirty="0"/>
            <a:t>- </a:t>
          </a:r>
          <a:r>
            <a:rPr lang="ko-KR" altLang="en-US" sz="1000" dirty="0"/>
            <a:t>사업 인프라 구축</a:t>
          </a:r>
        </a:p>
      </dgm:t>
    </dgm:pt>
    <dgm:pt modelId="{7D3BCB42-9E7C-4312-8686-C4674A9F6FEC}" type="par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D273CD89-2E4E-4D8C-8EB7-FD39D063E605}" type="sibTrans" cxnId="{76FBD27F-6A7F-4031-9DF5-CD1E16565584}">
      <dgm:prSet/>
      <dgm:spPr/>
      <dgm:t>
        <a:bodyPr/>
        <a:lstStyle/>
        <a:p>
          <a:pPr latinLnBrk="1"/>
          <a:endParaRPr lang="ko-KR" altLang="en-US"/>
        </a:p>
      </dgm:t>
    </dgm:pt>
    <dgm:pt modelId="{A0029D55-076A-4811-B017-4F664E8E5D49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Conclusion</a:t>
          </a:r>
          <a:br>
            <a:rPr lang="en-US" altLang="ko-KR" sz="1000" dirty="0"/>
          </a:br>
          <a:r>
            <a:rPr lang="en-US" altLang="ko-KR" sz="1000" dirty="0"/>
            <a:t>- BADIZ</a:t>
          </a:r>
          <a:r>
            <a:rPr lang="ko-KR" altLang="en-US" sz="1000" dirty="0"/>
            <a:t> 생태계 형성</a:t>
          </a:r>
        </a:p>
      </dgm:t>
    </dgm:pt>
    <dgm:pt modelId="{95C4CC1B-AA1E-4940-BF16-139B5878F046}" type="par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DF95DD9B-CA4D-4242-944C-AEF3DFE58798}" type="sibTrans" cxnId="{CB83FE3E-AF3E-4D64-BE5F-67807C7B531A}">
      <dgm:prSet/>
      <dgm:spPr/>
      <dgm:t>
        <a:bodyPr/>
        <a:lstStyle/>
        <a:p>
          <a:pPr latinLnBrk="1"/>
          <a:endParaRPr lang="ko-KR" altLang="en-US"/>
        </a:p>
      </dgm:t>
    </dgm:pt>
    <dgm:pt modelId="{18EF9C1E-AC0F-4299-8E14-3706FE5C76BB}" type="pres">
      <dgm:prSet presAssocID="{ECBA0CFC-DE64-4235-8AB3-AB9B0713437F}" presName="arrowDiagram" presStyleCnt="0">
        <dgm:presLayoutVars>
          <dgm:chMax val="5"/>
          <dgm:dir/>
          <dgm:resizeHandles val="exact"/>
        </dgm:presLayoutVars>
      </dgm:prSet>
      <dgm:spPr/>
    </dgm:pt>
    <dgm:pt modelId="{BB7537FF-4305-4C43-90E7-2EAD33F1B730}" type="pres">
      <dgm:prSet presAssocID="{ECBA0CFC-DE64-4235-8AB3-AB9B0713437F}" presName="arrow" presStyleLbl="bgShp" presStyleIdx="0" presStyleCnt="1" custScaleX="161055"/>
      <dgm:spPr>
        <a:solidFill>
          <a:schemeClr val="tx2">
            <a:lumMod val="40000"/>
            <a:lumOff val="60000"/>
          </a:schemeClr>
        </a:solidFill>
      </dgm:spPr>
    </dgm:pt>
    <dgm:pt modelId="{F07AD590-5D37-4323-BE8D-4F55EB63ABC4}" type="pres">
      <dgm:prSet presAssocID="{ECBA0CFC-DE64-4235-8AB3-AB9B0713437F}" presName="arrowDiagram4" presStyleCnt="0"/>
      <dgm:spPr/>
    </dgm:pt>
    <dgm:pt modelId="{5A6119C7-BE70-4C14-A8D7-52E19E1794FB}" type="pres">
      <dgm:prSet presAssocID="{63B149FD-2D32-4036-9748-75E45786C573}" presName="bullet4a" presStyleLbl="node1" presStyleIdx="0" presStyleCnt="4" custLinFactX="-500000" custLinFactNeighborX="-591187" custLinFactNeighborY="16150"/>
      <dgm:spPr/>
    </dgm:pt>
    <dgm:pt modelId="{49DE42D4-FC81-4C49-A32F-B8DDF728A879}" type="pres">
      <dgm:prSet presAssocID="{63B149FD-2D32-4036-9748-75E45786C573}" presName="textBox4a" presStyleLbl="revTx" presStyleIdx="0" presStyleCnt="4" custScaleX="150956" custScaleY="47271" custLinFactX="-7458" custLinFactNeighborX="-100000" custLinFactNeighborY="-16136">
        <dgm:presLayoutVars>
          <dgm:bulletEnabled val="1"/>
        </dgm:presLayoutVars>
      </dgm:prSet>
      <dgm:spPr/>
    </dgm:pt>
    <dgm:pt modelId="{757EDBAA-0483-4387-8316-FDB2909F1E0D}" type="pres">
      <dgm:prSet presAssocID="{5A2427EE-C8CE-4F4C-BB01-E0ACAA704E84}" presName="bullet4b" presStyleLbl="node1" presStyleIdx="1" presStyleCnt="4" custLinFactX="-109213" custLinFactNeighborX="-200000" custLinFactNeighborY="15470"/>
      <dgm:spPr/>
    </dgm:pt>
    <dgm:pt modelId="{BF3C3BA3-D6A0-4555-AFFE-8877E623260B}" type="pres">
      <dgm:prSet presAssocID="{5A2427EE-C8CE-4F4C-BB01-E0ACAA704E84}" presName="textBox4b" presStyleLbl="revTx" presStyleIdx="1" presStyleCnt="4" custScaleX="161333" custScaleY="46930" custLinFactNeighborX="-28231" custLinFactNeighborY="-11541">
        <dgm:presLayoutVars>
          <dgm:bulletEnabled val="1"/>
        </dgm:presLayoutVars>
      </dgm:prSet>
      <dgm:spPr/>
    </dgm:pt>
    <dgm:pt modelId="{1E6770F0-2656-4CA9-964B-8B75BA9D0CE9}" type="pres">
      <dgm:prSet presAssocID="{10E6C3DF-E14E-4FE4-85F0-D6A7FFF15659}" presName="bullet4c" presStyleLbl="node1" presStyleIdx="2" presStyleCnt="4" custLinFactX="100000" custLinFactNeighborX="102301" custLinFactNeighborY="3784"/>
      <dgm:spPr/>
    </dgm:pt>
    <dgm:pt modelId="{732490F5-C9AA-4638-A52B-5FBD25AFB393}" type="pres">
      <dgm:prSet presAssocID="{10E6C3DF-E14E-4FE4-85F0-D6A7FFF15659}" presName="textBox4c" presStyleLbl="revTx" presStyleIdx="2" presStyleCnt="4" custScaleX="162963" custScaleY="23905" custLinFactNeighborX="55686" custLinFactNeighborY="-23767">
        <dgm:presLayoutVars>
          <dgm:bulletEnabled val="1"/>
        </dgm:presLayoutVars>
      </dgm:prSet>
      <dgm:spPr/>
    </dgm:pt>
    <dgm:pt modelId="{518C06D2-1DB8-4D16-A903-CBD6E9787F1A}" type="pres">
      <dgm:prSet presAssocID="{A0029D55-076A-4811-B017-4F664E8E5D49}" presName="bullet4d" presStyleLbl="node1" presStyleIdx="3" presStyleCnt="4" custLinFactX="178768" custLinFactNeighborX="200000" custLinFactNeighborY="3802"/>
      <dgm:spPr/>
    </dgm:pt>
    <dgm:pt modelId="{8D5111FC-7863-4D85-9487-5719E3292CE1}" type="pres">
      <dgm:prSet presAssocID="{A0029D55-076A-4811-B017-4F664E8E5D49}" presName="textBox4d" presStyleLbl="revTx" presStyleIdx="3" presStyleCnt="4" custScaleX="146615" custScaleY="46385" custLinFactX="15711" custLinFactNeighborX="100000" custLinFactNeighborY="-10078">
        <dgm:presLayoutVars>
          <dgm:bulletEnabled val="1"/>
        </dgm:presLayoutVars>
      </dgm:prSet>
      <dgm:spPr/>
    </dgm:pt>
  </dgm:ptLst>
  <dgm:cxnLst>
    <dgm:cxn modelId="{FD8A3D0C-50BF-40AE-BAEE-FC1A4154E49D}" type="presOf" srcId="{A0029D55-076A-4811-B017-4F664E8E5D49}" destId="{8D5111FC-7863-4D85-9487-5719E3292CE1}" srcOrd="0" destOrd="0" presId="urn:microsoft.com/office/officeart/2005/8/layout/arrow2"/>
    <dgm:cxn modelId="{4B6D3219-F09B-4561-AFDD-420AEDC73E24}" type="presOf" srcId="{5A2427EE-C8CE-4F4C-BB01-E0ACAA704E84}" destId="{BF3C3BA3-D6A0-4555-AFFE-8877E623260B}" srcOrd="0" destOrd="0" presId="urn:microsoft.com/office/officeart/2005/8/layout/arrow2"/>
    <dgm:cxn modelId="{CB83FE3E-AF3E-4D64-BE5F-67807C7B531A}" srcId="{ECBA0CFC-DE64-4235-8AB3-AB9B0713437F}" destId="{A0029D55-076A-4811-B017-4F664E8E5D49}" srcOrd="3" destOrd="0" parTransId="{95C4CC1B-AA1E-4940-BF16-139B5878F046}" sibTransId="{DF95DD9B-CA4D-4242-944C-AEF3DFE58798}"/>
    <dgm:cxn modelId="{290C7164-6F7D-4642-A90A-776E1204703E}" type="presOf" srcId="{ECBA0CFC-DE64-4235-8AB3-AB9B0713437F}" destId="{18EF9C1E-AC0F-4299-8E14-3706FE5C76BB}" srcOrd="0" destOrd="0" presId="urn:microsoft.com/office/officeart/2005/8/layout/arrow2"/>
    <dgm:cxn modelId="{76FBD27F-6A7F-4031-9DF5-CD1E16565584}" srcId="{ECBA0CFC-DE64-4235-8AB3-AB9B0713437F}" destId="{10E6C3DF-E14E-4FE4-85F0-D6A7FFF15659}" srcOrd="2" destOrd="0" parTransId="{7D3BCB42-9E7C-4312-8686-C4674A9F6FEC}" sibTransId="{D273CD89-2E4E-4D8C-8EB7-FD39D063E605}"/>
    <dgm:cxn modelId="{892BDA9D-283A-488E-852B-D13B4BF02D35}" srcId="{ECBA0CFC-DE64-4235-8AB3-AB9B0713437F}" destId="{5A2427EE-C8CE-4F4C-BB01-E0ACAA704E84}" srcOrd="1" destOrd="0" parTransId="{C7327E87-0A38-4510-9B23-0C27AC717553}" sibTransId="{4D02DAAD-EDBB-49E0-A225-4B584F7FAB32}"/>
    <dgm:cxn modelId="{7EBE6EB9-E1FE-4365-8CAF-5DA1DD65AEFB}" type="presOf" srcId="{10E6C3DF-E14E-4FE4-85F0-D6A7FFF15659}" destId="{732490F5-C9AA-4638-A52B-5FBD25AFB393}" srcOrd="0" destOrd="0" presId="urn:microsoft.com/office/officeart/2005/8/layout/arrow2"/>
    <dgm:cxn modelId="{9118D9C0-1211-4FE1-A27C-B61B126E977B}" type="presOf" srcId="{63B149FD-2D32-4036-9748-75E45786C573}" destId="{49DE42D4-FC81-4C49-A32F-B8DDF728A879}" srcOrd="0" destOrd="0" presId="urn:microsoft.com/office/officeart/2005/8/layout/arrow2"/>
    <dgm:cxn modelId="{4FCFA6F7-3678-4146-8897-8E6480A5782A}" srcId="{ECBA0CFC-DE64-4235-8AB3-AB9B0713437F}" destId="{63B149FD-2D32-4036-9748-75E45786C573}" srcOrd="0" destOrd="0" parTransId="{20C192A2-5FCA-4D4D-8D61-979A991AB18A}" sibTransId="{6E13D2BD-A78A-4F84-8B24-4B049FF6C986}"/>
    <dgm:cxn modelId="{8802C5D9-6EFF-450D-A13B-2C0B7616A2B6}" type="presParOf" srcId="{18EF9C1E-AC0F-4299-8E14-3706FE5C76BB}" destId="{BB7537FF-4305-4C43-90E7-2EAD33F1B730}" srcOrd="0" destOrd="0" presId="urn:microsoft.com/office/officeart/2005/8/layout/arrow2"/>
    <dgm:cxn modelId="{1C637237-43FA-401C-A973-108F299C1248}" type="presParOf" srcId="{18EF9C1E-AC0F-4299-8E14-3706FE5C76BB}" destId="{F07AD590-5D37-4323-BE8D-4F55EB63ABC4}" srcOrd="1" destOrd="0" presId="urn:microsoft.com/office/officeart/2005/8/layout/arrow2"/>
    <dgm:cxn modelId="{F67ACA78-E9D3-4975-9BE6-B155C09DDD1F}" type="presParOf" srcId="{F07AD590-5D37-4323-BE8D-4F55EB63ABC4}" destId="{5A6119C7-BE70-4C14-A8D7-52E19E1794FB}" srcOrd="0" destOrd="0" presId="urn:microsoft.com/office/officeart/2005/8/layout/arrow2"/>
    <dgm:cxn modelId="{7CFEC2EC-1647-4CB3-BC04-2108E67FA1D9}" type="presParOf" srcId="{F07AD590-5D37-4323-BE8D-4F55EB63ABC4}" destId="{49DE42D4-FC81-4C49-A32F-B8DDF728A879}" srcOrd="1" destOrd="0" presId="urn:microsoft.com/office/officeart/2005/8/layout/arrow2"/>
    <dgm:cxn modelId="{D772D654-9ADB-4D08-961C-4F2CAA385BEB}" type="presParOf" srcId="{F07AD590-5D37-4323-BE8D-4F55EB63ABC4}" destId="{757EDBAA-0483-4387-8316-FDB2909F1E0D}" srcOrd="2" destOrd="0" presId="urn:microsoft.com/office/officeart/2005/8/layout/arrow2"/>
    <dgm:cxn modelId="{780055F3-2FAA-4433-96F8-919DB1BE10B7}" type="presParOf" srcId="{F07AD590-5D37-4323-BE8D-4F55EB63ABC4}" destId="{BF3C3BA3-D6A0-4555-AFFE-8877E623260B}" srcOrd="3" destOrd="0" presId="urn:microsoft.com/office/officeart/2005/8/layout/arrow2"/>
    <dgm:cxn modelId="{09421932-57F3-44F0-B079-D667B66726A6}" type="presParOf" srcId="{F07AD590-5D37-4323-BE8D-4F55EB63ABC4}" destId="{1E6770F0-2656-4CA9-964B-8B75BA9D0CE9}" srcOrd="4" destOrd="0" presId="urn:microsoft.com/office/officeart/2005/8/layout/arrow2"/>
    <dgm:cxn modelId="{2C43B608-C696-4FAA-8789-F2E136B1FC34}" type="presParOf" srcId="{F07AD590-5D37-4323-BE8D-4F55EB63ABC4}" destId="{732490F5-C9AA-4638-A52B-5FBD25AFB393}" srcOrd="5" destOrd="0" presId="urn:microsoft.com/office/officeart/2005/8/layout/arrow2"/>
    <dgm:cxn modelId="{1E438C02-85BA-4D48-9100-AE7C62EEFD0C}" type="presParOf" srcId="{F07AD590-5D37-4323-BE8D-4F55EB63ABC4}" destId="{518C06D2-1DB8-4D16-A903-CBD6E9787F1A}" srcOrd="6" destOrd="0" presId="urn:microsoft.com/office/officeart/2005/8/layout/arrow2"/>
    <dgm:cxn modelId="{4276A613-44DF-4E43-BBC9-EC5B7AADB585}" type="presParOf" srcId="{F07AD590-5D37-4323-BE8D-4F55EB63ABC4}" destId="{8D5111FC-7863-4D85-9487-5719E3292CE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37FF-4305-4C43-90E7-2EAD33F1B730}">
      <dsp:nvSpPr>
        <dsp:cNvPr id="0" name=""/>
        <dsp:cNvSpPr/>
      </dsp:nvSpPr>
      <dsp:spPr>
        <a:xfrm>
          <a:off x="189523" y="0"/>
          <a:ext cx="7139900" cy="2770754"/>
        </a:xfrm>
        <a:prstGeom prst="swooshArrow">
          <a:avLst>
            <a:gd name="adj1" fmla="val 25000"/>
            <a:gd name="adj2" fmla="val 25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119C7-BE70-4C14-A8D7-52E19E1794FB}">
      <dsp:nvSpPr>
        <dsp:cNvPr id="0" name=""/>
        <dsp:cNvSpPr/>
      </dsp:nvSpPr>
      <dsp:spPr>
        <a:xfrm>
          <a:off x="866926" y="2076799"/>
          <a:ext cx="101963" cy="1019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E42D4-FC81-4C49-A32F-B8DDF728A879}">
      <dsp:nvSpPr>
        <dsp:cNvPr id="0" name=""/>
        <dsp:cNvSpPr/>
      </dsp:nvSpPr>
      <dsp:spPr>
        <a:xfrm>
          <a:off x="1022764" y="2178765"/>
          <a:ext cx="1144364" cy="31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28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Introduction</a:t>
          </a:r>
          <a:br>
            <a:rPr lang="en-US" altLang="ko-KR" sz="1000" kern="1200" dirty="0"/>
          </a:br>
          <a:r>
            <a:rPr lang="en-US" altLang="ko-KR" sz="1000" kern="1200" dirty="0"/>
            <a:t>-</a:t>
          </a:r>
          <a:r>
            <a:rPr lang="ko-KR" altLang="en-US" sz="1000" kern="1200" dirty="0"/>
            <a:t>단순 </a:t>
          </a:r>
          <a:r>
            <a:rPr lang="ko-KR" altLang="en-US" sz="1000" kern="1200" dirty="0" err="1"/>
            <a:t>펀딩</a:t>
          </a:r>
          <a:r>
            <a:rPr lang="ko-KR" altLang="en-US" sz="1000" kern="1200" dirty="0"/>
            <a:t> 모델</a:t>
          </a:r>
        </a:p>
      </dsp:txBody>
      <dsp:txXfrm>
        <a:off x="1022764" y="2178765"/>
        <a:ext cx="1144364" cy="311723"/>
      </dsp:txXfrm>
    </dsp:sp>
    <dsp:sp modelId="{757EDBAA-0483-4387-8316-FDB2909F1E0D}">
      <dsp:nvSpPr>
        <dsp:cNvPr id="0" name=""/>
        <dsp:cNvSpPr/>
      </dsp:nvSpPr>
      <dsp:spPr>
        <a:xfrm>
          <a:off x="2151615" y="1443287"/>
          <a:ext cx="177328" cy="1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C3BA3-D6A0-4555-AFFE-8877E623260B}">
      <dsp:nvSpPr>
        <dsp:cNvPr id="0" name=""/>
        <dsp:cNvSpPr/>
      </dsp:nvSpPr>
      <dsp:spPr>
        <a:xfrm>
          <a:off x="2240281" y="1694378"/>
          <a:ext cx="1501967" cy="59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63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Development</a:t>
          </a:r>
          <a:br>
            <a:rPr lang="en-US" altLang="ko-KR" sz="1050" kern="1200" dirty="0"/>
          </a:br>
          <a:r>
            <a:rPr lang="en-US" altLang="ko-KR" sz="1050" kern="1200" dirty="0"/>
            <a:t>- </a:t>
          </a:r>
          <a:r>
            <a:rPr lang="ko-KR" altLang="en-US" sz="1050" kern="1200" dirty="0" err="1"/>
            <a:t>펀딩</a:t>
          </a:r>
          <a:r>
            <a:rPr lang="ko-KR" altLang="en-US" sz="1050" kern="1200" dirty="0"/>
            <a:t> 모델 다양화</a:t>
          </a:r>
          <a:br>
            <a:rPr lang="en-US" altLang="ko-KR" sz="1050" kern="1200" dirty="0"/>
          </a:br>
          <a:r>
            <a:rPr lang="en-US" altLang="ko-KR" sz="1050" kern="1200" dirty="0"/>
            <a:t>- Smart Contract </a:t>
          </a:r>
          <a:r>
            <a:rPr lang="ko-KR" altLang="en-US" sz="1050" kern="1200" dirty="0"/>
            <a:t>개발</a:t>
          </a:r>
        </a:p>
      </dsp:txBody>
      <dsp:txXfrm>
        <a:off x="2240281" y="1694378"/>
        <a:ext cx="1501967" cy="594243"/>
      </dsp:txXfrm>
    </dsp:sp>
    <dsp:sp modelId="{1E6770F0-2656-4CA9-964B-8B75BA9D0CE9}">
      <dsp:nvSpPr>
        <dsp:cNvPr id="0" name=""/>
        <dsp:cNvSpPr/>
      </dsp:nvSpPr>
      <dsp:spPr>
        <a:xfrm>
          <a:off x="4095154" y="949838"/>
          <a:ext cx="234959" cy="23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490F5-C9AA-4638-A52B-5FBD25AFB393}">
      <dsp:nvSpPr>
        <dsp:cNvPr id="0" name=""/>
        <dsp:cNvSpPr/>
      </dsp:nvSpPr>
      <dsp:spPr>
        <a:xfrm>
          <a:off x="3962645" y="1302956"/>
          <a:ext cx="1517142" cy="40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00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Turn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서비스 개발</a:t>
          </a:r>
          <a:br>
            <a:rPr lang="en-US" altLang="ko-KR" sz="1000" kern="1200" dirty="0"/>
          </a:br>
          <a:r>
            <a:rPr lang="en-US" altLang="ko-KR" sz="1000" kern="1200" dirty="0"/>
            <a:t>- </a:t>
          </a:r>
          <a:r>
            <a:rPr lang="ko-KR" altLang="en-US" sz="1000" kern="1200" dirty="0"/>
            <a:t>사업 인프라 구축</a:t>
          </a:r>
        </a:p>
      </dsp:txBody>
      <dsp:txXfrm>
        <a:off x="3962645" y="1302956"/>
        <a:ext cx="1517142" cy="409331"/>
      </dsp:txXfrm>
    </dsp:sp>
    <dsp:sp modelId="{518C06D2-1DB8-4D16-A903-CBD6E9787F1A}">
      <dsp:nvSpPr>
        <dsp:cNvPr id="0" name=""/>
        <dsp:cNvSpPr/>
      </dsp:nvSpPr>
      <dsp:spPr>
        <a:xfrm>
          <a:off x="5813933" y="638711"/>
          <a:ext cx="314757" cy="314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11FC-7863-4D85-9487-5719E3292CE1}">
      <dsp:nvSpPr>
        <dsp:cNvPr id="0" name=""/>
        <dsp:cNvSpPr/>
      </dsp:nvSpPr>
      <dsp:spPr>
        <a:xfrm>
          <a:off x="5639363" y="1116476"/>
          <a:ext cx="1364946" cy="921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84" tIns="0" rIns="0" bIns="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Conclusion</a:t>
          </a:r>
          <a:br>
            <a:rPr lang="en-US" altLang="ko-KR" sz="1000" kern="1200" dirty="0"/>
          </a:br>
          <a:r>
            <a:rPr lang="en-US" altLang="ko-KR" sz="1000" kern="1200" dirty="0"/>
            <a:t>- BADIZ</a:t>
          </a:r>
          <a:r>
            <a:rPr lang="ko-KR" altLang="en-US" sz="1000" kern="1200" dirty="0"/>
            <a:t> 생태계 형성</a:t>
          </a:r>
        </a:p>
      </dsp:txBody>
      <dsp:txXfrm>
        <a:off x="5639363" y="1116476"/>
        <a:ext cx="1364946" cy="921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EBE5-9505-491A-B8CE-F2E536CDB70A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914B-0965-4FF7-9B68-704DD51E0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4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8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50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1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74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19" name="직선 연결선 1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31653" y="1322937"/>
            <a:ext cx="4208368" cy="4934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0" name="그림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322937"/>
            <a:ext cx="4137834" cy="1316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312977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74199"/>
            <a:ext cx="9144000" cy="4544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4490353" y="1201214"/>
            <a:ext cx="4449668" cy="17272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0758" y="2534962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620758" y="1404101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7" name="직선 연결선 26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40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01699" y="3468914"/>
            <a:ext cx="3963579" cy="273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104516" y="1412645"/>
            <a:ext cx="3737925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401969"/>
            <a:ext cx="3963578" cy="1245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901699" y="2742567"/>
            <a:ext cx="3963579" cy="495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2" name="직선 연결선 21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766761" y="1258012"/>
            <a:ext cx="3031207" cy="1374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766762" y="2764935"/>
            <a:ext cx="3031206" cy="3933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3966447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766761" y="3854475"/>
            <a:ext cx="8377241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28" name="그림 27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29" name="직선 연결선 28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3293065" cy="1267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4903" y="2525487"/>
            <a:ext cx="3293065" cy="458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63946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63946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3920803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3920803" y="38544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1" name="직선 연결선 30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4903" y="1258013"/>
            <a:ext cx="7864930" cy="551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6274215" y="2023362"/>
            <a:ext cx="2492414" cy="417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565029" y="3968775"/>
            <a:ext cx="2595825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937656" y="3968775"/>
            <a:ext cx="2504538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9291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26" hasCustomPrompt="1"/>
          </p:nvPr>
        </p:nvSpPr>
        <p:spPr>
          <a:xfrm>
            <a:off x="270077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7" hasCustomPrompt="1"/>
          </p:nvPr>
        </p:nvSpPr>
        <p:spPr>
          <a:xfrm>
            <a:off x="4472422" y="2038350"/>
            <a:ext cx="1688432" cy="184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93511" y="0"/>
            <a:ext cx="3548442" cy="6819900"/>
            <a:chOff x="93511" y="0"/>
            <a:chExt cx="3548442" cy="6819900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540678" y="6560648"/>
              <a:ext cx="31012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copyrightⓒ 2018 All rights reserved by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고려대학교B" panose="02020603020101020101" pitchFamily="18" charset="-127"/>
                  <a:ea typeface="고려대학교B" panose="02020603020101020101" pitchFamily="18" charset="-127"/>
                </a:rPr>
                <a:t> Korea University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endParaRPr>
            </a:p>
          </p:txBody>
        </p:sp>
        <p:grpSp>
          <p:nvGrpSpPr>
            <p:cNvPr id="27" name="그룹 26"/>
            <p:cNvGrpSpPr/>
            <p:nvPr userDrawn="1"/>
          </p:nvGrpSpPr>
          <p:grpSpPr>
            <a:xfrm>
              <a:off x="93511" y="0"/>
              <a:ext cx="590792" cy="6819900"/>
              <a:chOff x="93511" y="0"/>
              <a:chExt cx="590792" cy="6819900"/>
            </a:xfrm>
          </p:grpSpPr>
          <p:pic>
            <p:nvPicPr>
              <p:cNvPr id="32" name="그림 31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511" y="6002764"/>
                <a:ext cx="590792" cy="817136"/>
              </a:xfrm>
              <a:prstGeom prst="rect">
                <a:avLst/>
              </a:prstGeom>
            </p:spPr>
          </p:pic>
          <p:cxnSp>
            <p:nvCxnSpPr>
              <p:cNvPr id="33" name="직선 연결선 32"/>
              <p:cNvCxnSpPr/>
              <p:nvPr userDrawn="1"/>
            </p:nvCxnSpPr>
            <p:spPr>
              <a:xfrm>
                <a:off x="363029" y="0"/>
                <a:ext cx="0" cy="594360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903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2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4903" y="672307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46E-64B1-48F9-8554-0F2592BE05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580492" y="2489200"/>
            <a:ext cx="5563508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83" y="28127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77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0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EE0-20AD-401A-B388-51BAA2F4A16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815"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7355-8496-4AC5-BC25-DA8F84CB5A09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6440-FC7E-4624-8D62-98B7D8C533F0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7344" r="2444" b="6221"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03" y="-1157287"/>
            <a:ext cx="656693" cy="849058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D469C8E-4DCD-4985-9A2C-E657C89B6E05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55" y="105068"/>
            <a:ext cx="828340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25D4-77D1-4F59-8169-8A0667BD7D2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</a:t>
            </a:r>
            <a:r>
              <a:rPr lang="ko-KR" altLang="en-US" dirty="0" err="1"/>
              <a:t>내용ㅎㄹㅇㅎㅇㅀㅇㄹ</a:t>
            </a:r>
            <a:r>
              <a:rPr lang="ko-KR" altLang="en-US" dirty="0"/>
              <a:t>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파이썬 주식투자분석 프로그램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47" y="1755099"/>
            <a:ext cx="858605" cy="11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82E1-8AB1-4426-BB34-AE850C6FABB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2" y="2489200"/>
            <a:ext cx="7124045" cy="1935501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650" y="2796897"/>
            <a:ext cx="914025" cy="12642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699500" y="2476500"/>
            <a:ext cx="444500" cy="19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46B4-2E03-473A-8BE5-FB5CD0A9E3E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744649" y="1280003"/>
            <a:ext cx="2261295" cy="43447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857829"/>
            <a:ext cx="1495425" cy="355600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588" y="1857830"/>
            <a:ext cx="1495425" cy="3555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744649" y="1857829"/>
            <a:ext cx="7399351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6026" y="1828800"/>
            <a:ext cx="1498598" cy="3581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699" y="2787039"/>
            <a:ext cx="914025" cy="12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787-EC1F-4AD6-8437-0F4B5B051743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1709627"/>
            <a:ext cx="6842605" cy="3556000"/>
            <a:chOff x="-1588" y="1857829"/>
            <a:chExt cx="1497013" cy="355600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1857829"/>
              <a:ext cx="1495425" cy="3556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-1588" y="1857830"/>
              <a:ext cx="1495425" cy="3555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7258" y="1709626"/>
            <a:ext cx="1498598" cy="3581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1444622" y="1709626"/>
            <a:ext cx="1498598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2881986" y="1709626"/>
            <a:ext cx="1498598" cy="3581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b="23820"/>
          <a:stretch/>
        </p:blipFill>
        <p:spPr>
          <a:xfrm>
            <a:off x="4345800" y="1709626"/>
            <a:ext cx="1498598" cy="3581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7" r="27006" b="23820"/>
          <a:stretch/>
        </p:blipFill>
        <p:spPr>
          <a:xfrm>
            <a:off x="5783164" y="1709626"/>
            <a:ext cx="1093886" cy="358140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6449683" y="2540000"/>
            <a:ext cx="2086357" cy="1867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737710" y="2904928"/>
            <a:ext cx="1481024" cy="1159073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33208" y="3088269"/>
            <a:ext cx="5876681" cy="43973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B 28pt(</a:t>
            </a:r>
            <a:r>
              <a:rPr lang="ko-KR" altLang="en-US" dirty="0"/>
              <a:t>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89666" y="3630953"/>
            <a:ext cx="5876681" cy="3314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4FDD-B68F-422A-A9BE-2EAF19F5AACE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7C79-8AEF-4B35-B31C-4E5FD2F203F2}" type="datetime1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5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9" r:id="rId2"/>
    <p:sldLayoutId id="2147483691" r:id="rId3"/>
    <p:sldLayoutId id="2147483696" r:id="rId4"/>
    <p:sldLayoutId id="2147483687" r:id="rId5"/>
    <p:sldLayoutId id="2147483694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695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7559-6B41-4476-989A-E70AA9CA2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67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5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28" Type="http://schemas.openxmlformats.org/officeDocument/2006/relationships/image" Target="../media/image23.sv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4.png"/><Relationship Id="rId24" Type="http://schemas.openxmlformats.org/officeDocument/2006/relationships/image" Target="../media/image67.sv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21.svg"/><Relationship Id="rId19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Relationship Id="rId22" Type="http://schemas.openxmlformats.org/officeDocument/2006/relationships/image" Target="../media/image15.sv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18" Type="http://schemas.openxmlformats.org/officeDocument/2006/relationships/image" Target="../media/image23.svg"/><Relationship Id="rId3" Type="http://schemas.openxmlformats.org/officeDocument/2006/relationships/image" Target="../media/image10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3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10" Type="http://schemas.openxmlformats.org/officeDocument/2006/relationships/image" Target="../media/image15.svg"/><Relationship Id="rId19" Type="http://schemas.openxmlformats.org/officeDocument/2006/relationships/image" Target="../media/image68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35.svg"/><Relationship Id="rId22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2.png"/><Relationship Id="rId18" Type="http://schemas.openxmlformats.org/officeDocument/2006/relationships/image" Target="../media/image41.svg"/><Relationship Id="rId3" Type="http://schemas.openxmlformats.org/officeDocument/2006/relationships/image" Target="../media/image10.png"/><Relationship Id="rId21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15.svg"/><Relationship Id="rId19" Type="http://schemas.openxmlformats.org/officeDocument/2006/relationships/image" Target="../media/image74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42.png"/><Relationship Id="rId4" Type="http://schemas.openxmlformats.org/officeDocument/2006/relationships/image" Target="../media/image8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79.svg"/><Relationship Id="rId3" Type="http://schemas.openxmlformats.org/officeDocument/2006/relationships/image" Target="../media/image66.png"/><Relationship Id="rId21" Type="http://schemas.openxmlformats.org/officeDocument/2006/relationships/image" Target="../media/image10.png"/><Relationship Id="rId7" Type="http://schemas.openxmlformats.org/officeDocument/2006/relationships/image" Target="../media/image85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24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67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11" Type="http://schemas.openxmlformats.org/officeDocument/2006/relationships/image" Target="../media/image10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17.svg"/><Relationship Id="rId4" Type="http://schemas.openxmlformats.org/officeDocument/2006/relationships/image" Target="../media/image86.svg"/><Relationship Id="rId9" Type="http://schemas.openxmlformats.org/officeDocument/2006/relationships/image" Target="../media/image16.png"/><Relationship Id="rId1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7.png"/><Relationship Id="rId18" Type="http://schemas.openxmlformats.org/officeDocument/2006/relationships/image" Target="../media/image86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79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svg"/><Relationship Id="rId11" Type="http://schemas.openxmlformats.org/officeDocument/2006/relationships/image" Target="../media/image78.png"/><Relationship Id="rId24" Type="http://schemas.openxmlformats.org/officeDocument/2006/relationships/image" Target="../media/image104.sv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23" Type="http://schemas.openxmlformats.org/officeDocument/2006/relationships/image" Target="../media/image103.pn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openxmlformats.org/officeDocument/2006/relationships/image" Target="../media/image110.png"/><Relationship Id="rId26" Type="http://schemas.openxmlformats.org/officeDocument/2006/relationships/image" Target="../media/image116.svg"/><Relationship Id="rId3" Type="http://schemas.openxmlformats.org/officeDocument/2006/relationships/image" Target="../media/image105.png"/><Relationship Id="rId21" Type="http://schemas.openxmlformats.org/officeDocument/2006/relationships/image" Target="../media/image113.png"/><Relationship Id="rId7" Type="http://schemas.openxmlformats.org/officeDocument/2006/relationships/image" Target="../media/image17.svg"/><Relationship Id="rId12" Type="http://schemas.openxmlformats.org/officeDocument/2006/relationships/image" Target="../media/image28.png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8.png"/><Relationship Id="rId20" Type="http://schemas.openxmlformats.org/officeDocument/2006/relationships/image" Target="../media/image11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24" Type="http://schemas.openxmlformats.org/officeDocument/2006/relationships/image" Target="../media/image88.svg"/><Relationship Id="rId5" Type="http://schemas.openxmlformats.org/officeDocument/2006/relationships/image" Target="../media/image11.svg"/><Relationship Id="rId15" Type="http://schemas.openxmlformats.org/officeDocument/2006/relationships/image" Target="../media/image37.svg"/><Relationship Id="rId23" Type="http://schemas.openxmlformats.org/officeDocument/2006/relationships/image" Target="../media/image87.png"/><Relationship Id="rId28" Type="http://schemas.openxmlformats.org/officeDocument/2006/relationships/image" Target="../media/image118.svg"/><Relationship Id="rId10" Type="http://schemas.openxmlformats.org/officeDocument/2006/relationships/image" Target="../media/image24.png"/><Relationship Id="rId19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7.svg"/><Relationship Id="rId14" Type="http://schemas.openxmlformats.org/officeDocument/2006/relationships/image" Target="../media/image36.png"/><Relationship Id="rId22" Type="http://schemas.openxmlformats.org/officeDocument/2006/relationships/image" Target="../media/image114.svg"/><Relationship Id="rId27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2461249"/>
            <a:ext cx="7159752" cy="193550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  <a:br>
              <a:rPr lang="en-US" altLang="ko-KR" dirty="0"/>
            </a:br>
            <a:r>
              <a:rPr lang="en-US" altLang="ko-KR" dirty="0"/>
              <a:t>BADIZ Project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711C1D25-ADA8-4DFE-9644-7B50801C02DC}"/>
              </a:ext>
            </a:extLst>
          </p:cNvPr>
          <p:cNvSpPr txBox="1">
            <a:spLocks/>
          </p:cNvSpPr>
          <p:nvPr/>
        </p:nvSpPr>
        <p:spPr>
          <a:xfrm>
            <a:off x="2974849" y="4918994"/>
            <a:ext cx="5663826" cy="148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컴퓨터정보통신대학원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디지털융합금융학과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 algn="r">
              <a:buNone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정낙현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엄호천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박진수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김주원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419D35C-7203-489B-BA2E-A3274386FBC6}"/>
              </a:ext>
            </a:extLst>
          </p:cNvPr>
          <p:cNvSpPr txBox="1">
            <a:spLocks/>
          </p:cNvSpPr>
          <p:nvPr/>
        </p:nvSpPr>
        <p:spPr>
          <a:xfrm>
            <a:off x="255181" y="1573619"/>
            <a:ext cx="8793126" cy="574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블록체인이론과 실습  과제</a:t>
            </a:r>
            <a:r>
              <a:rPr lang="en-US" altLang="ko-KR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회사 미션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CE153-0BAF-4FDE-9C3F-DFD23E5DEC1E}"/>
              </a:ext>
            </a:extLst>
          </p:cNvPr>
          <p:cNvSpPr txBox="1"/>
          <p:nvPr/>
        </p:nvSpPr>
        <p:spPr>
          <a:xfrm>
            <a:off x="1264544" y="1368525"/>
            <a:ext cx="661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세계에서 가장 빠르고 확장 가능하며 쉬운 블록체인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제공</a:t>
            </a:r>
          </a:p>
          <a:p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we aim to make Crowd Funding the fastest, most scalable, and easiest to use blockchain in the world.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61663-E922-4670-8F26-30067D13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3" y="3419551"/>
            <a:ext cx="132397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9CE6C-AC96-42AA-B4C2-3AFFF4FF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7" y="3429000"/>
            <a:ext cx="115252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0DD6B-96A9-4661-9E5E-8220C4DE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91" y="3483289"/>
            <a:ext cx="1295400" cy="9334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966E25-D073-4E02-8A87-063339AE2C0C}"/>
              </a:ext>
            </a:extLst>
          </p:cNvPr>
          <p:cNvGrpSpPr/>
          <p:nvPr/>
        </p:nvGrpSpPr>
        <p:grpSpPr>
          <a:xfrm>
            <a:off x="1557153" y="4667774"/>
            <a:ext cx="1844687" cy="639070"/>
            <a:chOff x="268339" y="3266596"/>
            <a:chExt cx="1728659" cy="639070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C583212A-DA05-4619-8BE0-FBBB8186FA47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Fastest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1BF12-2E7F-415A-AAB3-94B0E484BC51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61CE5-1D41-49ED-AEAD-13EA7B041838}"/>
              </a:ext>
            </a:extLst>
          </p:cNvPr>
          <p:cNvGrpSpPr/>
          <p:nvPr/>
        </p:nvGrpSpPr>
        <p:grpSpPr>
          <a:xfrm>
            <a:off x="6330515" y="4667309"/>
            <a:ext cx="1784351" cy="639070"/>
            <a:chOff x="268339" y="3266596"/>
            <a:chExt cx="1728659" cy="639070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51D2CF7E-73E7-4F4D-9875-82C7AE9453C0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User-</a:t>
              </a: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Freindly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E23D-271A-4516-8DFD-EB41913D4FDC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사용자 친화적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71A9A3-26E1-4F89-A655-477BF87C8241}"/>
              </a:ext>
            </a:extLst>
          </p:cNvPr>
          <p:cNvGrpSpPr/>
          <p:nvPr/>
        </p:nvGrpSpPr>
        <p:grpSpPr>
          <a:xfrm>
            <a:off x="3992120" y="4713867"/>
            <a:ext cx="2246171" cy="639070"/>
            <a:chOff x="268339" y="3266596"/>
            <a:chExt cx="1728659" cy="63907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663F6545-17D5-4FE3-8D87-A2832DF0D7D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ACC99-0F82-4997-B29F-4FF68074DCC3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9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문제점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248CFC-B905-405D-9439-C66780D57057}"/>
              </a:ext>
            </a:extLst>
          </p:cNvPr>
          <p:cNvGrpSpPr/>
          <p:nvPr/>
        </p:nvGrpSpPr>
        <p:grpSpPr>
          <a:xfrm>
            <a:off x="877825" y="1292610"/>
            <a:ext cx="6616701" cy="1254623"/>
            <a:chOff x="268339" y="3266596"/>
            <a:chExt cx="1728659" cy="1254623"/>
          </a:xfrm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17CC89D-4F8D-4A15-A408-BFE360814FA4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기존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문제점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F1E326-6E6D-4EE2-98FB-08844DF5C360}"/>
                </a:ext>
              </a:extLst>
            </p:cNvPr>
            <p:cNvSpPr txBox="1"/>
            <p:nvPr/>
          </p:nvSpPr>
          <p:spPr>
            <a:xfrm>
              <a:off x="268339" y="3597889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규제에 의한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절차 복잡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비싼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 의사 결정 어려움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DB691D-9F9F-4088-A785-0237F1AEDC0B}"/>
              </a:ext>
            </a:extLst>
          </p:cNvPr>
          <p:cNvGrpSpPr/>
          <p:nvPr/>
        </p:nvGrpSpPr>
        <p:grpSpPr>
          <a:xfrm>
            <a:off x="3619396" y="4239219"/>
            <a:ext cx="4918050" cy="1268141"/>
            <a:chOff x="268339" y="3266596"/>
            <a:chExt cx="1728659" cy="1268141"/>
          </a:xfrm>
        </p:grpSpPr>
        <p:sp>
          <p:nvSpPr>
            <p:cNvPr id="51" name="Text Placeholder 17">
              <a:extLst>
                <a:ext uri="{FF2B5EF4-FFF2-40B4-BE49-F238E27FC236}">
                  <a16:creationId xmlns:a16="http://schemas.microsoft.com/office/drawing/2014/main" id="{707F81A0-3B26-4FC0-9100-D759F6DCC513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4300C9-D66A-4E27-B8AB-770A644EF6D0}"/>
                </a:ext>
              </a:extLst>
            </p:cNvPr>
            <p:cNvSpPr txBox="1"/>
            <p:nvPr/>
          </p:nvSpPr>
          <p:spPr>
            <a:xfrm>
              <a:off x="268339" y="3611407"/>
              <a:ext cx="1728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투자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싼 수수료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투명한 투자 집행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의사결정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40DE73D-3DDB-4F9F-BF23-AEBFF4D9E05F}"/>
              </a:ext>
            </a:extLst>
          </p:cNvPr>
          <p:cNvSpPr/>
          <p:nvPr/>
        </p:nvSpPr>
        <p:spPr>
          <a:xfrm>
            <a:off x="3948786" y="2965318"/>
            <a:ext cx="1246427" cy="780442"/>
          </a:xfrm>
          <a:prstGeom prst="downArrow">
            <a:avLst/>
          </a:prstGeom>
          <a:solidFill>
            <a:srgbClr val="7C00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AF72A-BDCE-46EB-933F-5242FD1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12" y="1205818"/>
            <a:ext cx="905001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AE9467-8251-4F0B-A654-588825A2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13" y="1397858"/>
            <a:ext cx="1105054" cy="419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037C4-AA20-40E5-8532-D0C40EDF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80" y="1805759"/>
            <a:ext cx="1724266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3925E2-CC73-4BC0-8644-5C5FB256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40" y="1165373"/>
            <a:ext cx="1057423" cy="3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6CE81-EDAD-4E0C-9908-BC953B0A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166" y="2165466"/>
            <a:ext cx="1666875" cy="361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B6F4C-F2F1-41E0-B004-CB44DFE1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36020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2-5. </a:t>
            </a:r>
            <a:r>
              <a:rPr lang="ko-KR" altLang="en-US" dirty="0"/>
              <a:t>솔루션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5066210" y="1612065"/>
            <a:ext cx="1589248" cy="1063638"/>
            <a:chOff x="268338" y="3266596"/>
            <a:chExt cx="1728660" cy="1063638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268338" y="3499237"/>
              <a:ext cx="172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보안 강화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의사 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투자 기회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5071562" y="3978670"/>
            <a:ext cx="2883465" cy="931008"/>
            <a:chOff x="253141" y="3266596"/>
            <a:chExt cx="1743857" cy="931008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엔터프라이즈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253141" y="3612829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유연성향상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커뮤니티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EE2AC-E04D-4755-8899-717D22EA8784}"/>
              </a:ext>
            </a:extLst>
          </p:cNvPr>
          <p:cNvGrpSpPr/>
          <p:nvPr/>
        </p:nvGrpSpPr>
        <p:grpSpPr>
          <a:xfrm>
            <a:off x="1564986" y="1612065"/>
            <a:ext cx="2881910" cy="1352328"/>
            <a:chOff x="268806" y="3266596"/>
            <a:chExt cx="1728192" cy="1352328"/>
          </a:xfrm>
        </p:grpSpPr>
        <p:sp>
          <p:nvSpPr>
            <p:cNvPr id="33" name="Text Placeholder 17">
              <a:extLst>
                <a:ext uri="{FF2B5EF4-FFF2-40B4-BE49-F238E27FC236}">
                  <a16:creationId xmlns:a16="http://schemas.microsoft.com/office/drawing/2014/main" id="{85B710B8-CCD3-42F0-945B-26A68D87BCF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1E2DD-D3E9-4EDF-A078-E11815A4A47C}"/>
                </a:ext>
              </a:extLst>
            </p:cNvPr>
            <p:cNvSpPr txBox="1"/>
            <p:nvPr/>
          </p:nvSpPr>
          <p:spPr>
            <a:xfrm>
              <a:off x="268806" y="3541706"/>
              <a:ext cx="1728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지분투자형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대출형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후원형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기부형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8C8943-B7C0-4D66-BFDD-930219589F66}"/>
              </a:ext>
            </a:extLst>
          </p:cNvPr>
          <p:cNvGrpSpPr/>
          <p:nvPr/>
        </p:nvGrpSpPr>
        <p:grpSpPr>
          <a:xfrm>
            <a:off x="1550278" y="3978670"/>
            <a:ext cx="2857563" cy="955614"/>
            <a:chOff x="268806" y="3266596"/>
            <a:chExt cx="1728192" cy="955614"/>
          </a:xfrm>
        </p:grpSpPr>
        <p:sp>
          <p:nvSpPr>
            <p:cNvPr id="41" name="Text Placeholder 17">
              <a:extLst>
                <a:ext uri="{FF2B5EF4-FFF2-40B4-BE49-F238E27FC236}">
                  <a16:creationId xmlns:a16="http://schemas.microsoft.com/office/drawing/2014/main" id="{147CCEFC-1A48-421B-A443-00D24FBA048A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수요자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C5C767-FA46-4F1C-B44E-E9FC17CDC0C9}"/>
                </a:ext>
              </a:extLst>
            </p:cNvPr>
            <p:cNvSpPr txBox="1"/>
            <p:nvPr/>
          </p:nvSpPr>
          <p:spPr>
            <a:xfrm>
              <a:off x="268806" y="3637435"/>
              <a:ext cx="172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자금 조달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기회 제공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0FBCFB-E692-4018-B35E-1353F589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95" y="1851030"/>
            <a:ext cx="9239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16232-A07A-4D8D-BBB8-D7460292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14" y="4081003"/>
            <a:ext cx="8096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E0638-902B-4F92-B6F6-6D2E5520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9" y="4175328"/>
            <a:ext cx="876300" cy="752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B0368-FCD6-4999-ACC7-C1C754BF6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45" y="2063131"/>
            <a:ext cx="8191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1216CCA-CB95-4B2F-9978-280EA1BBA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2-6. </a:t>
            </a:r>
            <a:r>
              <a:rPr lang="en-US" altLang="ko-KR" dirty="0" err="1"/>
              <a:t>Bussiness</a:t>
            </a:r>
            <a:r>
              <a:rPr lang="en-US" altLang="ko-KR" dirty="0"/>
              <a:t> Model Canvas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80DA1-0156-44B6-97DF-D5C215DB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6" y="998834"/>
            <a:ext cx="8665520" cy="486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15BAE-D658-4629-B5C1-1AB6F5C5C0E6}"/>
              </a:ext>
            </a:extLst>
          </p:cNvPr>
          <p:cNvSpPr txBox="1"/>
          <p:nvPr/>
        </p:nvSpPr>
        <p:spPr>
          <a:xfrm>
            <a:off x="502230" y="1397680"/>
            <a:ext cx="1620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유투버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영화기획사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방송종사자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게임개발사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학교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장학재단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복지재단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9ACAE-4218-4637-8909-2A69A536D52A}"/>
              </a:ext>
            </a:extLst>
          </p:cNvPr>
          <p:cNvSpPr txBox="1"/>
          <p:nvPr/>
        </p:nvSpPr>
        <p:spPr>
          <a:xfrm>
            <a:off x="2192329" y="1368476"/>
            <a:ext cx="1717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투자대상발굴 및 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투자심사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토큰발행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사후관리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활용 감시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총회 투표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32AEE-85B0-4E0A-BF9B-D12A5CBBA325}"/>
              </a:ext>
            </a:extLst>
          </p:cNvPr>
          <p:cNvSpPr txBox="1"/>
          <p:nvPr/>
        </p:nvSpPr>
        <p:spPr>
          <a:xfrm>
            <a:off x="2192329" y="3058412"/>
            <a:ext cx="176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양질의 투자대상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92E33-1721-4B6C-B8B3-842CA07BA3E2}"/>
              </a:ext>
            </a:extLst>
          </p:cNvPr>
          <p:cNvSpPr txBox="1"/>
          <p:nvPr/>
        </p:nvSpPr>
        <p:spPr>
          <a:xfrm>
            <a:off x="3909792" y="1305348"/>
            <a:ext cx="1620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다양한 투자기회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성장 참여기회 제공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원활한 자금조달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홍보효과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사회적 기부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기부자금 모집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집행의 투명성확보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공동의사결정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5CB47-E215-41A2-9442-E6D1B5C5BD07}"/>
              </a:ext>
            </a:extLst>
          </p:cNvPr>
          <p:cNvSpPr txBox="1"/>
          <p:nvPr/>
        </p:nvSpPr>
        <p:spPr>
          <a:xfrm>
            <a:off x="5780359" y="1336836"/>
            <a:ext cx="1434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게시판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커뮤니티 운영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포인트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마일리지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투자그룹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동호회</a:t>
            </a:r>
            <a:r>
              <a:rPr lang="en-US" altLang="ko-KR" sz="12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  <a:endParaRPr lang="ko-KR" altLang="en-US" sz="12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75B-CE23-42BA-A4A7-67C4914BB97C}"/>
              </a:ext>
            </a:extLst>
          </p:cNvPr>
          <p:cNvSpPr txBox="1"/>
          <p:nvPr/>
        </p:nvSpPr>
        <p:spPr>
          <a:xfrm>
            <a:off x="7354739" y="130534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인터넷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 사용층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SNS 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접속 층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나이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지역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객장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,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성별 제한 없음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44A9-20F8-4E4F-A679-4A98ABCA1DE7}"/>
              </a:ext>
            </a:extLst>
          </p:cNvPr>
          <p:cNvSpPr txBox="1"/>
          <p:nvPr/>
        </p:nvSpPr>
        <p:spPr>
          <a:xfrm>
            <a:off x="4848932" y="4801494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선취수수료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광고수익 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성공보수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0B06A-58DF-40FA-9015-EAFD7022C1B3}"/>
              </a:ext>
            </a:extLst>
          </p:cNvPr>
          <p:cNvSpPr txBox="1"/>
          <p:nvPr/>
        </p:nvSpPr>
        <p:spPr>
          <a:xfrm>
            <a:off x="554652" y="480149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사이트구축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서버비용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마케팅비용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광보비용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A7BC8-0ADA-434F-9F31-77979B104C96}"/>
              </a:ext>
            </a:extLst>
          </p:cNvPr>
          <p:cNvSpPr txBox="1"/>
          <p:nvPr/>
        </p:nvSpPr>
        <p:spPr>
          <a:xfrm>
            <a:off x="5662529" y="3120611"/>
            <a:ext cx="1692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크라우드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100" b="1" dirty="0" err="1">
                <a:latin typeface="고려대학교L" panose="02020603020101020101" pitchFamily="18" charset="-127"/>
                <a:ea typeface="고려대학교L" panose="02020603020101020101" pitchFamily="18" charset="-127"/>
              </a:rPr>
              <a:t>펀딩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사이트</a:t>
            </a:r>
            <a:endParaRPr lang="en-US" altLang="ko-KR" sz="1100" b="1" dirty="0">
              <a:latin typeface="고려대학교L" panose="02020603020101020101" pitchFamily="18" charset="-127"/>
              <a:ea typeface="고려대학교L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어플리케이션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</a:t>
            </a: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모바일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소셜미디어</a:t>
            </a:r>
            <a:r>
              <a:rPr lang="en-US" altLang="ko-KR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(SNS)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투자교육</a:t>
            </a:r>
          </a:p>
        </p:txBody>
      </p:sp>
    </p:spTree>
    <p:extLst>
      <p:ext uri="{BB962C8B-B14F-4D97-AF65-F5344CB8AC3E}">
        <p14:creationId xmlns:p14="http://schemas.microsoft.com/office/powerpoint/2010/main" val="283648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2-7. BADIZ  </a:t>
            </a:r>
            <a:r>
              <a:rPr lang="ko-KR" altLang="en-US" dirty="0"/>
              <a:t>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39C7-0586-4063-8A58-14EA760B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" b="5053"/>
          <a:stretch/>
        </p:blipFill>
        <p:spPr>
          <a:xfrm>
            <a:off x="919241" y="841248"/>
            <a:ext cx="7557247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사업모델</a:t>
            </a:r>
          </a:p>
        </p:txBody>
      </p:sp>
    </p:spTree>
    <p:extLst>
      <p:ext uri="{BB962C8B-B14F-4D97-AF65-F5344CB8AC3E}">
        <p14:creationId xmlns:p14="http://schemas.microsoft.com/office/powerpoint/2010/main" val="12046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364951" cy="513443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지분투자형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6DDC60-A0BE-46DC-BD3D-7E9ADBEE0945}"/>
              </a:ext>
            </a:extLst>
          </p:cNvPr>
          <p:cNvGrpSpPr/>
          <p:nvPr/>
        </p:nvGrpSpPr>
        <p:grpSpPr>
          <a:xfrm>
            <a:off x="920591" y="912737"/>
            <a:ext cx="7557526" cy="2275178"/>
            <a:chOff x="964682" y="941111"/>
            <a:chExt cx="7911258" cy="2487889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2779" y="1586589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7446" y="1591293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8915" y="2121024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3061" y="2133124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3300" y="2121306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3471" y="2685073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7312" y="2188070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06782" y="1128939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682" y="2095570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96315" y="1520072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085" y="1168473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19781" y="1470793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42275" y="1024743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13392" y="1441945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825546" y="1909407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850616" y="2264663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83534" y="2619919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6001374" y="2635714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768261" y="1897309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93331" y="2252565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상향 추세 단색으로 채워진">
              <a:extLst>
                <a:ext uri="{FF2B5EF4-FFF2-40B4-BE49-F238E27FC236}">
                  <a16:creationId xmlns:a16="http://schemas.microsoft.com/office/drawing/2014/main" id="{0AFD13A9-4E6D-424E-B800-D5C0374F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81566" y="2437463"/>
              <a:ext cx="668314" cy="6683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70298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가치상승</a:t>
              </a:r>
            </a:p>
          </p:txBody>
        </p:sp>
        <p:pic>
          <p:nvPicPr>
            <p:cNvPr id="34" name="그래픽 33" descr="문서 단색으로 채워진">
              <a:extLst>
                <a:ext uri="{FF2B5EF4-FFF2-40B4-BE49-F238E27FC236}">
                  <a16:creationId xmlns:a16="http://schemas.microsoft.com/office/drawing/2014/main" id="{8149932A-8890-4FBF-8D93-C829D9F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3373704" y="1361758"/>
              <a:ext cx="521721" cy="521721"/>
            </a:xfrm>
            <a:prstGeom prst="rect">
              <a:avLst/>
            </a:prstGeom>
          </p:spPr>
        </p:pic>
        <p:pic>
          <p:nvPicPr>
            <p:cNvPr id="35" name="그래픽 34" descr="대출">
              <a:extLst>
                <a:ext uri="{FF2B5EF4-FFF2-40B4-BE49-F238E27FC236}">
                  <a16:creationId xmlns:a16="http://schemas.microsoft.com/office/drawing/2014/main" id="{243FBA2F-D521-48DB-A9B9-91A94075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15515" y="1310443"/>
              <a:ext cx="741970" cy="5925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6AF4D-19FF-4402-BFA6-F4C697B92008}"/>
                </a:ext>
              </a:extLst>
            </p:cNvPr>
            <p:cNvSpPr txBox="1"/>
            <p:nvPr/>
          </p:nvSpPr>
          <p:spPr>
            <a:xfrm>
              <a:off x="2761571" y="941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지분투자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3B02D-4B7D-453C-9DCC-E70542BC6418}"/>
                </a:ext>
              </a:extLst>
            </p:cNvPr>
            <p:cNvSpPr txBox="1"/>
            <p:nvPr/>
          </p:nvSpPr>
          <p:spPr>
            <a:xfrm>
              <a:off x="7682337" y="27987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977CCB-76EB-43E8-9B31-DD54907EBB1B}"/>
                </a:ext>
              </a:extLst>
            </p:cNvPr>
            <p:cNvSpPr txBox="1"/>
            <p:nvPr/>
          </p:nvSpPr>
          <p:spPr>
            <a:xfrm>
              <a:off x="5791330" y="3048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배당수익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F6288D-081D-4BB9-B5DA-247251C0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4" y="1185373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C66C4B-F054-429B-8A0C-E268DCA98CA2}"/>
              </a:ext>
            </a:extLst>
          </p:cNvPr>
          <p:cNvSpPr txBox="1"/>
          <p:nvPr/>
        </p:nvSpPr>
        <p:spPr>
          <a:xfrm>
            <a:off x="723051" y="3641711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지분투자형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수익금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수익금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대출형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5EB40A-4B71-4B88-BF39-F88A71DE42AD}"/>
              </a:ext>
            </a:extLst>
          </p:cNvPr>
          <p:cNvGrpSpPr/>
          <p:nvPr/>
        </p:nvGrpSpPr>
        <p:grpSpPr>
          <a:xfrm>
            <a:off x="901397" y="1003569"/>
            <a:ext cx="7520950" cy="2241376"/>
            <a:chOff x="891530" y="1003569"/>
            <a:chExt cx="7911258" cy="2425431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627" y="159748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84294" y="160219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5763" y="213192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909" y="214402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0148" y="2132203"/>
              <a:ext cx="632879" cy="632879"/>
            </a:xfrm>
            <a:prstGeom prst="rect">
              <a:avLst/>
            </a:prstGeom>
          </p:spPr>
        </p:pic>
        <p:pic>
          <p:nvPicPr>
            <p:cNvPr id="11" name="그래픽 10" descr="게임 컨트롤러">
              <a:extLst>
                <a:ext uri="{FF2B5EF4-FFF2-40B4-BE49-F238E27FC236}">
                  <a16:creationId xmlns:a16="http://schemas.microsoft.com/office/drawing/2014/main" id="{B1C79E2E-7E2A-48F9-8B70-A9E5E9A5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0319" y="2695970"/>
              <a:ext cx="668314" cy="668314"/>
            </a:xfrm>
            <a:prstGeom prst="rect">
              <a:avLst/>
            </a:prstGeom>
          </p:spPr>
        </p:pic>
        <p:pic>
          <p:nvPicPr>
            <p:cNvPr id="12" name="그래픽 11" descr="삼목게임">
              <a:extLst>
                <a:ext uri="{FF2B5EF4-FFF2-40B4-BE49-F238E27FC236}">
                  <a16:creationId xmlns:a16="http://schemas.microsoft.com/office/drawing/2014/main" id="{8D52DDD8-077E-467B-9BCF-59C755B0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4160" y="2198967"/>
              <a:ext cx="668314" cy="668314"/>
            </a:xfrm>
            <a:prstGeom prst="rect">
              <a:avLst/>
            </a:prstGeom>
          </p:spPr>
        </p:pic>
        <p:pic>
          <p:nvPicPr>
            <p:cNvPr id="13" name="그래픽 12" descr="3D 유리">
              <a:extLst>
                <a:ext uri="{FF2B5EF4-FFF2-40B4-BE49-F238E27FC236}">
                  <a16:creationId xmlns:a16="http://schemas.microsoft.com/office/drawing/2014/main" id="{F9A9710A-D4C1-44BD-A007-9CCA79FF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3630" y="1139836"/>
              <a:ext cx="599508" cy="599508"/>
            </a:xfrm>
            <a:prstGeom prst="rect">
              <a:avLst/>
            </a:prstGeom>
          </p:spPr>
        </p:pic>
        <p:pic>
          <p:nvPicPr>
            <p:cNvPr id="14" name="그래픽 13" descr="비디오 카메라">
              <a:extLst>
                <a:ext uri="{FF2B5EF4-FFF2-40B4-BE49-F238E27FC236}">
                  <a16:creationId xmlns:a16="http://schemas.microsoft.com/office/drawing/2014/main" id="{8D16EB15-F7BE-4703-A67A-95B4F3A5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1530" y="2106467"/>
              <a:ext cx="668314" cy="668314"/>
            </a:xfrm>
            <a:prstGeom prst="rect">
              <a:avLst/>
            </a:prstGeom>
          </p:spPr>
        </p:pic>
        <p:pic>
          <p:nvPicPr>
            <p:cNvPr id="15" name="그래픽 14" descr="팟캐스트">
              <a:extLst>
                <a:ext uri="{FF2B5EF4-FFF2-40B4-BE49-F238E27FC236}">
                  <a16:creationId xmlns:a16="http://schemas.microsoft.com/office/drawing/2014/main" id="{B2810ED5-BB44-4B70-AB45-93C37741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3163" y="1530969"/>
              <a:ext cx="668314" cy="668314"/>
            </a:xfrm>
            <a:prstGeom prst="rect">
              <a:avLst/>
            </a:prstGeom>
          </p:spPr>
        </p:pic>
        <p:pic>
          <p:nvPicPr>
            <p:cNvPr id="16" name="그래픽 15" descr="광대">
              <a:extLst>
                <a:ext uri="{FF2B5EF4-FFF2-40B4-BE49-F238E27FC236}">
                  <a16:creationId xmlns:a16="http://schemas.microsoft.com/office/drawing/2014/main" id="{757D5685-2024-46F3-AF51-406023D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0933" y="1179370"/>
              <a:ext cx="668314" cy="668314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46629" y="148169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69123" y="103564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240" y="145284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752394" y="192030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77464" y="227556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310382" y="2630816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928222" y="264661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95109" y="190820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720179" y="226346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문서 단색으로 채워진">
              <a:extLst>
                <a:ext uri="{FF2B5EF4-FFF2-40B4-BE49-F238E27FC236}">
                  <a16:creationId xmlns:a16="http://schemas.microsoft.com/office/drawing/2014/main" id="{8CB4254E-AF58-4607-A7A6-5B9E4DC2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00552" y="1372655"/>
              <a:ext cx="521721" cy="5217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18178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이자수익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937303" y="3050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이자</a:t>
              </a:r>
            </a:p>
          </p:txBody>
        </p:sp>
        <p:pic>
          <p:nvPicPr>
            <p:cNvPr id="32" name="그래픽 31" descr="동전">
              <a:extLst>
                <a:ext uri="{FF2B5EF4-FFF2-40B4-BE49-F238E27FC236}">
                  <a16:creationId xmlns:a16="http://schemas.microsoft.com/office/drawing/2014/main" id="{D63441CA-830F-443E-94E8-C4A046F0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30076" y="2596458"/>
              <a:ext cx="515091" cy="465788"/>
            </a:xfrm>
            <a:prstGeom prst="rect">
              <a:avLst/>
            </a:prstGeom>
          </p:spPr>
        </p:pic>
        <p:pic>
          <p:nvPicPr>
            <p:cNvPr id="33" name="그래픽 32" descr="동전">
              <a:extLst>
                <a:ext uri="{FF2B5EF4-FFF2-40B4-BE49-F238E27FC236}">
                  <a16:creationId xmlns:a16="http://schemas.microsoft.com/office/drawing/2014/main" id="{08EFDB7D-3A2C-4D8E-B5D7-EB694D0F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23687" y="2567610"/>
              <a:ext cx="515091" cy="4657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0B9FD-44DC-4CF0-A083-4ED094DD4C54}"/>
                </a:ext>
              </a:extLst>
            </p:cNvPr>
            <p:cNvSpPr txBox="1"/>
            <p:nvPr/>
          </p:nvSpPr>
          <p:spPr>
            <a:xfrm>
              <a:off x="2688419" y="10035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대출계약</a:t>
              </a:r>
            </a:p>
          </p:txBody>
        </p:sp>
        <p:pic>
          <p:nvPicPr>
            <p:cNvPr id="40" name="그래픽 39" descr="대출">
              <a:extLst>
                <a:ext uri="{FF2B5EF4-FFF2-40B4-BE49-F238E27FC236}">
                  <a16:creationId xmlns:a16="http://schemas.microsoft.com/office/drawing/2014/main" id="{E3939491-9DED-4E80-B7D1-3852D6B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642363" y="1321340"/>
              <a:ext cx="741970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EA7699-BAF0-48D0-9566-70C87F1703F9}"/>
                </a:ext>
              </a:extLst>
            </p:cNvPr>
            <p:cNvSpPr txBox="1"/>
            <p:nvPr/>
          </p:nvSpPr>
          <p:spPr>
            <a:xfrm>
              <a:off x="7609185" y="28096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3BCE4F3-35B1-4D31-8221-DA9B75A2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169" y="1209758"/>
              <a:ext cx="1905266" cy="190526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3687E4-EA93-4BF7-B455-CC3BF3BDE701}"/>
              </a:ext>
            </a:extLst>
          </p:cNvPr>
          <p:cNvSpPr txBox="1"/>
          <p:nvPr/>
        </p:nvSpPr>
        <p:spPr>
          <a:xfrm>
            <a:off x="685569" y="3613055"/>
            <a:ext cx="79526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대출형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대출이자 분배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대출이자 입금되면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보유한 투자자에게 보유비율만큼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후원형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F0CC64-036E-418E-9CF2-772953EB861C}"/>
              </a:ext>
            </a:extLst>
          </p:cNvPr>
          <p:cNvGrpSpPr/>
          <p:nvPr/>
        </p:nvGrpSpPr>
        <p:grpSpPr>
          <a:xfrm>
            <a:off x="927904" y="909023"/>
            <a:ext cx="7650855" cy="2336586"/>
            <a:chOff x="834777" y="909023"/>
            <a:chExt cx="7894859" cy="2519977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6475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1142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611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757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996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3477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5971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7088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679242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704312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238086" y="2573033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855070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621957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647027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785627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605850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재능기부</a:t>
              </a:r>
            </a:p>
          </p:txBody>
        </p:sp>
        <p:pic>
          <p:nvPicPr>
            <p:cNvPr id="34" name="그래픽 33" descr="강의실">
              <a:extLst>
                <a:ext uri="{FF2B5EF4-FFF2-40B4-BE49-F238E27FC236}">
                  <a16:creationId xmlns:a16="http://schemas.microsoft.com/office/drawing/2014/main" id="{2FD2229B-D2E7-4C64-8863-1DFA244A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4777" y="1875274"/>
              <a:ext cx="669212" cy="669212"/>
            </a:xfrm>
            <a:prstGeom prst="rect">
              <a:avLst/>
            </a:prstGeom>
          </p:spPr>
        </p:pic>
        <p:pic>
          <p:nvPicPr>
            <p:cNvPr id="35" name="그래픽 34" descr="학교">
              <a:extLst>
                <a:ext uri="{FF2B5EF4-FFF2-40B4-BE49-F238E27FC236}">
                  <a16:creationId xmlns:a16="http://schemas.microsoft.com/office/drawing/2014/main" id="{F266AEF4-4D5F-4F13-865F-8AA7ED8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96082" y="1852949"/>
              <a:ext cx="669212" cy="669212"/>
            </a:xfrm>
            <a:prstGeom prst="rect">
              <a:avLst/>
            </a:prstGeom>
          </p:spPr>
        </p:pic>
        <p:pic>
          <p:nvPicPr>
            <p:cNvPr id="36" name="그래픽 35" descr="학사모">
              <a:extLst>
                <a:ext uri="{FF2B5EF4-FFF2-40B4-BE49-F238E27FC236}">
                  <a16:creationId xmlns:a16="http://schemas.microsoft.com/office/drawing/2014/main" id="{575F7024-B7E8-4C55-B16A-19BCBD1E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284" y="1291064"/>
              <a:ext cx="668314" cy="668314"/>
            </a:xfrm>
            <a:prstGeom prst="rect">
              <a:avLst/>
            </a:prstGeom>
          </p:spPr>
        </p:pic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78509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제 인형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804192" y="2488794"/>
              <a:ext cx="592585" cy="59258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1C7089-0BD5-4B0F-AEA2-BCF3169C32B6}"/>
                </a:ext>
              </a:extLst>
            </p:cNvPr>
            <p:cNvSpPr txBox="1"/>
            <p:nvPr/>
          </p:nvSpPr>
          <p:spPr>
            <a:xfrm>
              <a:off x="2728242" y="9090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장학금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A4BA5-B900-4BD9-B1A2-3799B1C97684}"/>
                </a:ext>
              </a:extLst>
            </p:cNvPr>
            <p:cNvSpPr txBox="1"/>
            <p:nvPr/>
          </p:nvSpPr>
          <p:spPr>
            <a:xfrm>
              <a:off x="7536033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투자자</a:t>
              </a:r>
            </a:p>
          </p:txBody>
        </p:sp>
        <p:pic>
          <p:nvPicPr>
            <p:cNvPr id="43" name="그래픽 42" descr="책상 단색으로 채워진">
              <a:extLst>
                <a:ext uri="{FF2B5EF4-FFF2-40B4-BE49-F238E27FC236}">
                  <a16:creationId xmlns:a16="http://schemas.microsoft.com/office/drawing/2014/main" id="{1E53EA38-07EA-4AAF-80EA-4259E024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198240" y="2447695"/>
              <a:ext cx="669212" cy="6692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BBE714-85F8-4B93-8890-0EC77F71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708" y="1172690"/>
              <a:ext cx="1905266" cy="190526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51E174-57D7-4DBE-A77C-A12D001529EF}"/>
              </a:ext>
            </a:extLst>
          </p:cNvPr>
          <p:cNvSpPr txBox="1"/>
          <p:nvPr/>
        </p:nvSpPr>
        <p:spPr>
          <a:xfrm>
            <a:off x="777029" y="3612391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후원형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기부형 블록체인 </a:t>
            </a:r>
            <a:r>
              <a:rPr lang="ko-KR" altLang="en-US" dirty="0" err="1"/>
              <a:t>크라우드펀딩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27714-AAE7-472F-B86C-FFF590F7B896}"/>
              </a:ext>
            </a:extLst>
          </p:cNvPr>
          <p:cNvGrpSpPr/>
          <p:nvPr/>
        </p:nvGrpSpPr>
        <p:grpSpPr>
          <a:xfrm>
            <a:off x="894933" y="915861"/>
            <a:ext cx="7207829" cy="2279707"/>
            <a:chOff x="820603" y="902007"/>
            <a:chExt cx="7753585" cy="2526993"/>
          </a:xfrm>
        </p:grpSpPr>
        <p:pic>
          <p:nvPicPr>
            <p:cNvPr id="5" name="그래픽 4" descr="남학생">
              <a:extLst>
                <a:ext uri="{FF2B5EF4-FFF2-40B4-BE49-F238E27FC236}">
                  <a16:creationId xmlns:a16="http://schemas.microsoft.com/office/drawing/2014/main" id="{9C484176-6605-4FF7-A7AD-8D6E9ABE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1027" y="1531806"/>
              <a:ext cx="632879" cy="632879"/>
            </a:xfrm>
            <a:prstGeom prst="rect">
              <a:avLst/>
            </a:prstGeom>
          </p:spPr>
        </p:pic>
        <p:pic>
          <p:nvPicPr>
            <p:cNvPr id="6" name="그래픽 5" descr="남학생">
              <a:extLst>
                <a:ext uri="{FF2B5EF4-FFF2-40B4-BE49-F238E27FC236}">
                  <a16:creationId xmlns:a16="http://schemas.microsoft.com/office/drawing/2014/main" id="{63D78CBA-3257-4746-9EB1-C62C2291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5694" y="1536510"/>
              <a:ext cx="632879" cy="632879"/>
            </a:xfrm>
            <a:prstGeom prst="rect">
              <a:avLst/>
            </a:prstGeom>
          </p:spPr>
        </p:pic>
        <p:pic>
          <p:nvPicPr>
            <p:cNvPr id="7" name="그래픽 6" descr="여학생">
              <a:extLst>
                <a:ext uri="{FF2B5EF4-FFF2-40B4-BE49-F238E27FC236}">
                  <a16:creationId xmlns:a16="http://schemas.microsoft.com/office/drawing/2014/main" id="{AB413A04-2F8C-4D94-993B-02C3B86D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7163" y="2066241"/>
              <a:ext cx="632879" cy="632879"/>
            </a:xfrm>
            <a:prstGeom prst="rect">
              <a:avLst/>
            </a:prstGeom>
          </p:spPr>
        </p:pic>
        <p:pic>
          <p:nvPicPr>
            <p:cNvPr id="8" name="그래픽 7" descr="남학생">
              <a:extLst>
                <a:ext uri="{FF2B5EF4-FFF2-40B4-BE49-F238E27FC236}">
                  <a16:creationId xmlns:a16="http://schemas.microsoft.com/office/drawing/2014/main" id="{F7BD4EC9-02A8-4A15-A7BD-3A83E0B4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1309" y="2078341"/>
              <a:ext cx="632879" cy="632879"/>
            </a:xfrm>
            <a:prstGeom prst="rect">
              <a:avLst/>
            </a:prstGeom>
          </p:spPr>
        </p:pic>
        <p:pic>
          <p:nvPicPr>
            <p:cNvPr id="9" name="그래픽 8" descr="남학생">
              <a:extLst>
                <a:ext uri="{FF2B5EF4-FFF2-40B4-BE49-F238E27FC236}">
                  <a16:creationId xmlns:a16="http://schemas.microsoft.com/office/drawing/2014/main" id="{F7CD957E-1085-4E76-95EA-3305F294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1548" y="2066523"/>
              <a:ext cx="632879" cy="632879"/>
            </a:xfrm>
            <a:prstGeom prst="rect">
              <a:avLst/>
            </a:prstGeom>
          </p:spPr>
        </p:pic>
        <p:pic>
          <p:nvPicPr>
            <p:cNvPr id="17" name="그래픽 16" descr="동전">
              <a:extLst>
                <a:ext uri="{FF2B5EF4-FFF2-40B4-BE49-F238E27FC236}">
                  <a16:creationId xmlns:a16="http://schemas.microsoft.com/office/drawing/2014/main" id="{D5B682C2-AAA6-4C4F-B1DB-5BB5E24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8029" y="1416010"/>
              <a:ext cx="515091" cy="465788"/>
            </a:xfrm>
            <a:prstGeom prst="rect">
              <a:avLst/>
            </a:prstGeom>
          </p:spPr>
        </p:pic>
        <p:pic>
          <p:nvPicPr>
            <p:cNvPr id="18" name="그래픽 17" descr="화폐">
              <a:extLst>
                <a:ext uri="{FF2B5EF4-FFF2-40B4-BE49-F238E27FC236}">
                  <a16:creationId xmlns:a16="http://schemas.microsoft.com/office/drawing/2014/main" id="{39AF5266-25B2-4AE9-BAC7-F41D63A9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0523" y="969960"/>
              <a:ext cx="576944" cy="521721"/>
            </a:xfrm>
            <a:prstGeom prst="rect">
              <a:avLst/>
            </a:prstGeom>
          </p:spPr>
        </p:pic>
        <p:pic>
          <p:nvPicPr>
            <p:cNvPr id="19" name="그래픽 18" descr="동전">
              <a:extLst>
                <a:ext uri="{FF2B5EF4-FFF2-40B4-BE49-F238E27FC236}">
                  <a16:creationId xmlns:a16="http://schemas.microsoft.com/office/drawing/2014/main" id="{798B77C9-CD35-4DD3-8BF5-FEDEF3DD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640" y="1387162"/>
              <a:ext cx="515091" cy="46578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A46E6A3-8E61-49B2-904D-0DB9A564027E}"/>
                </a:ext>
              </a:extLst>
            </p:cNvPr>
            <p:cNvSpPr/>
            <p:nvPr/>
          </p:nvSpPr>
          <p:spPr>
            <a:xfrm rot="10800000">
              <a:off x="5523794" y="1854624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1021371-54B7-46AA-8AC2-FB14DE14934E}"/>
                </a:ext>
              </a:extLst>
            </p:cNvPr>
            <p:cNvSpPr/>
            <p:nvPr/>
          </p:nvSpPr>
          <p:spPr>
            <a:xfrm>
              <a:off x="5548864" y="2209880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그래픽 14" descr="비트코인">
              <a:extLst>
                <a:ext uri="{FF2B5EF4-FFF2-40B4-BE49-F238E27FC236}">
                  <a16:creationId xmlns:a16="http://schemas.microsoft.com/office/drawing/2014/main" id="{312B0028-A6BD-48A2-89EA-82574A5F6779}"/>
                </a:ext>
              </a:extLst>
            </p:cNvPr>
            <p:cNvSpPr/>
            <p:nvPr/>
          </p:nvSpPr>
          <p:spPr>
            <a:xfrm flipH="1">
              <a:off x="6081782" y="2574280"/>
              <a:ext cx="325685" cy="363503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63" descr="비트코인">
              <a:extLst>
                <a:ext uri="{FF2B5EF4-FFF2-40B4-BE49-F238E27FC236}">
                  <a16:creationId xmlns:a16="http://schemas.microsoft.com/office/drawing/2014/main" id="{B003CD60-828A-4C82-8059-5844511B6E59}"/>
                </a:ext>
              </a:extLst>
            </p:cNvPr>
            <p:cNvSpPr/>
            <p:nvPr/>
          </p:nvSpPr>
          <p:spPr>
            <a:xfrm flipH="1">
              <a:off x="5699622" y="258093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E938436-A2EE-4284-A75E-F1011A2737A3}"/>
                </a:ext>
              </a:extLst>
            </p:cNvPr>
            <p:cNvSpPr/>
            <p:nvPr/>
          </p:nvSpPr>
          <p:spPr>
            <a:xfrm rot="10800000">
              <a:off x="2466509" y="1842526"/>
              <a:ext cx="97743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DE569CE-1E17-42C2-8868-CF4921C5F82E}"/>
                </a:ext>
              </a:extLst>
            </p:cNvPr>
            <p:cNvSpPr/>
            <p:nvPr/>
          </p:nvSpPr>
          <p:spPr>
            <a:xfrm>
              <a:off x="2491579" y="2197782"/>
              <a:ext cx="952365" cy="256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B3EB2E-A831-47B1-A668-5CA8C4088C9F}"/>
                </a:ext>
              </a:extLst>
            </p:cNvPr>
            <p:cNvSpPr txBox="1"/>
            <p:nvPr/>
          </p:nvSpPr>
          <p:spPr>
            <a:xfrm>
              <a:off x="5630179" y="29935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포인트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DF5777-5DDE-4851-A94A-39CF0E7AE890}"/>
                </a:ext>
              </a:extLst>
            </p:cNvPr>
            <p:cNvSpPr txBox="1"/>
            <p:nvPr/>
          </p:nvSpPr>
          <p:spPr>
            <a:xfrm>
              <a:off x="2450402" y="30596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감사카드</a:t>
              </a:r>
            </a:p>
          </p:txBody>
        </p:sp>
        <p:pic>
          <p:nvPicPr>
            <p:cNvPr id="39" name="그래픽 38" descr="대출">
              <a:extLst>
                <a:ext uri="{FF2B5EF4-FFF2-40B4-BE49-F238E27FC236}">
                  <a16:creationId xmlns:a16="http://schemas.microsoft.com/office/drawing/2014/main" id="{C83FC694-90F1-4270-A2F1-4F3B6BA7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23061" y="1282689"/>
              <a:ext cx="741970" cy="592585"/>
            </a:xfrm>
            <a:prstGeom prst="rect">
              <a:avLst/>
            </a:prstGeom>
          </p:spPr>
        </p:pic>
        <p:pic>
          <p:nvPicPr>
            <p:cNvPr id="40" name="그래픽 39" descr="봉투 열기 단색으로 채워진">
              <a:extLst>
                <a:ext uri="{FF2B5EF4-FFF2-40B4-BE49-F238E27FC236}">
                  <a16:creationId xmlns:a16="http://schemas.microsoft.com/office/drawing/2014/main" id="{F2D85E95-D123-42D5-8333-85E6A345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708108" y="2458414"/>
              <a:ext cx="592585" cy="592585"/>
            </a:xfrm>
            <a:prstGeom prst="rect">
              <a:avLst/>
            </a:prstGeom>
          </p:spPr>
        </p:pic>
        <p:pic>
          <p:nvPicPr>
            <p:cNvPr id="26" name="그래픽 25" descr="지팡이를 든 여자">
              <a:extLst>
                <a:ext uri="{FF2B5EF4-FFF2-40B4-BE49-F238E27FC236}">
                  <a16:creationId xmlns:a16="http://schemas.microsoft.com/office/drawing/2014/main" id="{C5FDAEC4-8C12-4C1D-AEED-9DC6AE8A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0603" y="1547641"/>
              <a:ext cx="668314" cy="668314"/>
            </a:xfrm>
            <a:prstGeom prst="rect">
              <a:avLst/>
            </a:prstGeom>
          </p:spPr>
        </p:pic>
        <p:pic>
          <p:nvPicPr>
            <p:cNvPr id="27" name="그래픽 26" descr="휠체어에 앉은 사람">
              <a:extLst>
                <a:ext uri="{FF2B5EF4-FFF2-40B4-BE49-F238E27FC236}">
                  <a16:creationId xmlns:a16="http://schemas.microsoft.com/office/drawing/2014/main" id="{8629FD63-69A3-42E2-B3B1-CF2AB01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8683" y="1547641"/>
              <a:ext cx="668314" cy="668314"/>
            </a:xfrm>
            <a:prstGeom prst="rect">
              <a:avLst/>
            </a:prstGeom>
          </p:spPr>
        </p:pic>
        <p:pic>
          <p:nvPicPr>
            <p:cNvPr id="28" name="그래픽 27" descr="자녀 단색으로 채워진">
              <a:extLst>
                <a:ext uri="{FF2B5EF4-FFF2-40B4-BE49-F238E27FC236}">
                  <a16:creationId xmlns:a16="http://schemas.microsoft.com/office/drawing/2014/main" id="{CA3E4562-68A7-4D3F-B8A6-6DADD043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116123" y="2164685"/>
              <a:ext cx="668314" cy="6683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A1201-DFA4-4AD0-A8C4-76AD4F2C5D55}"/>
                </a:ext>
              </a:extLst>
            </p:cNvPr>
            <p:cNvSpPr txBox="1"/>
            <p:nvPr/>
          </p:nvSpPr>
          <p:spPr>
            <a:xfrm>
              <a:off x="2219570" y="90200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사회복지기금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87F65F-3BBE-4089-B62C-17C8474F637C}"/>
                </a:ext>
              </a:extLst>
            </p:cNvPr>
            <p:cNvSpPr txBox="1"/>
            <p:nvPr/>
          </p:nvSpPr>
          <p:spPr>
            <a:xfrm>
              <a:off x="7380585" y="27439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투자자</a:t>
              </a:r>
              <a:endParaRPr lang="ko-KR" altLang="en-US" b="1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9A68A05-2782-4ADE-95C5-9D8762C1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295" y="1165807"/>
              <a:ext cx="1905266" cy="190526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42C6720-FB97-4E93-A57B-7677438CD6A6}"/>
              </a:ext>
            </a:extLst>
          </p:cNvPr>
          <p:cNvSpPr txBox="1"/>
          <p:nvPr/>
        </p:nvSpPr>
        <p:spPr>
          <a:xfrm>
            <a:off x="685570" y="3676286"/>
            <a:ext cx="7952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기부형  블록체인 </a:t>
            </a:r>
            <a:r>
              <a:rPr lang="ko-KR" altLang="en-US" b="1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크라우드펀딩</a:t>
            </a:r>
            <a:r>
              <a:rPr lang="ko-KR" altLang="en-US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endParaRPr lang="en-US" altLang="ko-KR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개시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 모집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완료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투자자들 보유한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이더리움을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투자자계좌로 입금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투자자금 집행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펀딩계좌의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자금 집행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,2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차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집행자금 비율만큼 투자자 보유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종료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최종자금 집행 후 투자자의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소각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청산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002035" y="2482298"/>
            <a:ext cx="4851988" cy="523220"/>
            <a:chOff x="8349504" y="-3618327"/>
            <a:chExt cx="4851988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02035" y="1959078"/>
            <a:ext cx="4941792" cy="523220"/>
            <a:chOff x="8349504" y="-3618327"/>
            <a:chExt cx="4941792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8974336" y="-3534469"/>
              <a:ext cx="43169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회사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1.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D0EB0-BC59-4A50-AACA-C90DDC7F8DB9}"/>
              </a:ext>
            </a:extLst>
          </p:cNvPr>
          <p:cNvGrpSpPr/>
          <p:nvPr/>
        </p:nvGrpSpPr>
        <p:grpSpPr>
          <a:xfrm>
            <a:off x="2002035" y="2944126"/>
            <a:ext cx="4851988" cy="523220"/>
            <a:chOff x="8349504" y="-3618327"/>
            <a:chExt cx="485198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D3706-BE72-4CFC-B61B-92B28D026853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사업모델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4B62A2-0400-4338-8ED2-57D3DF5809D1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F8A49-BD9F-4E8E-B264-93FD5458942D}"/>
              </a:ext>
            </a:extLst>
          </p:cNvPr>
          <p:cNvGrpSpPr/>
          <p:nvPr/>
        </p:nvGrpSpPr>
        <p:grpSpPr>
          <a:xfrm>
            <a:off x="2002035" y="4365889"/>
            <a:ext cx="4851988" cy="523220"/>
            <a:chOff x="8349504" y="-3618327"/>
            <a:chExt cx="485198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47234-1944-4E79-8CB3-C584480019E8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로드맵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7B5D6-B329-4D90-B03C-3A3A761679C8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6.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6620FF-C289-463C-B2E2-F25DEF44650D}"/>
              </a:ext>
            </a:extLst>
          </p:cNvPr>
          <p:cNvGrpSpPr/>
          <p:nvPr/>
        </p:nvGrpSpPr>
        <p:grpSpPr>
          <a:xfrm>
            <a:off x="2002035" y="3436053"/>
            <a:ext cx="4851988" cy="523220"/>
            <a:chOff x="8349504" y="-3618327"/>
            <a:chExt cx="485198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DC35A-45DF-4235-926B-4C6EF04EDA26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토큰 생태계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359BB-A56C-463A-AB44-624918983E5E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4.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06AF4A-BED2-4602-A57D-74876C522653}"/>
              </a:ext>
            </a:extLst>
          </p:cNvPr>
          <p:cNvGrpSpPr/>
          <p:nvPr/>
        </p:nvGrpSpPr>
        <p:grpSpPr>
          <a:xfrm>
            <a:off x="2002035" y="3929174"/>
            <a:ext cx="4851988" cy="523220"/>
            <a:chOff x="8349504" y="-3618327"/>
            <a:chExt cx="485198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9D347-987D-49FE-8C41-9F026801E39F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 </a:t>
              </a:r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플랫폼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89F077-3190-4F5B-8289-E2E2C0132257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5.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2511E0-9B79-496A-977D-772A77AC9809}"/>
              </a:ext>
            </a:extLst>
          </p:cNvPr>
          <p:cNvGrpSpPr/>
          <p:nvPr/>
        </p:nvGrpSpPr>
        <p:grpSpPr>
          <a:xfrm>
            <a:off x="2002035" y="4849790"/>
            <a:ext cx="4851988" cy="523220"/>
            <a:chOff x="8349504" y="-3618327"/>
            <a:chExt cx="4851988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50343-CDFA-4762-AC26-0C7475F5DAD7}"/>
                </a:ext>
              </a:extLst>
            </p:cNvPr>
            <p:cNvSpPr txBox="1"/>
            <p:nvPr/>
          </p:nvSpPr>
          <p:spPr>
            <a:xfrm>
              <a:off x="8974335" y="-3517790"/>
              <a:ext cx="42271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040D3-D7C3-49EA-81EA-7795637B6170}"/>
                </a:ext>
              </a:extLst>
            </p:cNvPr>
            <p:cNvSpPr txBox="1"/>
            <p:nvPr/>
          </p:nvSpPr>
          <p:spPr>
            <a:xfrm>
              <a:off x="8349504" y="-3618327"/>
              <a:ext cx="87808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고려대학교B" panose="02020603020101020101" pitchFamily="18" charset="-127"/>
                  <a:ea typeface="고려대학교B" panose="02020603020101020101" pitchFamily="18" charset="-127"/>
                  <a:cs typeface="Arial" pitchFamily="34" charset="0"/>
                </a:rPr>
                <a:t>7.</a:t>
              </a:r>
              <a:endParaRPr lang="ko-KR" altLang="en-US" sz="2800" b="1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92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환전</a:t>
            </a:r>
            <a:r>
              <a:rPr lang="en-US" altLang="ko-KR" dirty="0"/>
              <a:t>,</a:t>
            </a:r>
            <a:r>
              <a:rPr lang="ko-KR" altLang="en-US" dirty="0"/>
              <a:t>발행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9FEC15-4793-4203-AF1F-456842EF7186}"/>
              </a:ext>
            </a:extLst>
          </p:cNvPr>
          <p:cNvGrpSpPr/>
          <p:nvPr/>
        </p:nvGrpSpPr>
        <p:grpSpPr>
          <a:xfrm>
            <a:off x="7023779" y="2685222"/>
            <a:ext cx="753675" cy="743778"/>
            <a:chOff x="5727054" y="4001781"/>
            <a:chExt cx="753675" cy="743778"/>
          </a:xfrm>
        </p:grpSpPr>
        <p:sp>
          <p:nvSpPr>
            <p:cNvPr id="41" name="그래픽 63" descr="비트코인">
              <a:extLst>
                <a:ext uri="{FF2B5EF4-FFF2-40B4-BE49-F238E27FC236}">
                  <a16:creationId xmlns:a16="http://schemas.microsoft.com/office/drawing/2014/main" id="{8F6348FD-5C06-4792-8344-6BE36FAC4F7A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63" descr="비트코인">
              <a:extLst>
                <a:ext uri="{FF2B5EF4-FFF2-40B4-BE49-F238E27FC236}">
                  <a16:creationId xmlns:a16="http://schemas.microsoft.com/office/drawing/2014/main" id="{8466CEAB-9A02-4958-AA5B-CF5054149E00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63" descr="비트코인">
              <a:extLst>
                <a:ext uri="{FF2B5EF4-FFF2-40B4-BE49-F238E27FC236}">
                  <a16:creationId xmlns:a16="http://schemas.microsoft.com/office/drawing/2014/main" id="{9436E33E-901F-44C9-85C6-5C8812B24916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F8EB6A-8EE1-4E0B-88B1-0AD097A53888}"/>
              </a:ext>
            </a:extLst>
          </p:cNvPr>
          <p:cNvSpPr txBox="1"/>
          <p:nvPr/>
        </p:nvSpPr>
        <p:spPr>
          <a:xfrm>
            <a:off x="6791657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pic>
        <p:nvPicPr>
          <p:cNvPr id="21" name="그래픽 20" descr="동전">
            <a:extLst>
              <a:ext uri="{FF2B5EF4-FFF2-40B4-BE49-F238E27FC236}">
                <a16:creationId xmlns:a16="http://schemas.microsoft.com/office/drawing/2014/main" id="{CA03D4A7-FF1A-4E2E-886F-D4A59A1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161" y="3085959"/>
            <a:ext cx="515091" cy="465788"/>
          </a:xfrm>
          <a:prstGeom prst="rect">
            <a:avLst/>
          </a:prstGeom>
        </p:spPr>
      </p:pic>
      <p:pic>
        <p:nvPicPr>
          <p:cNvPr id="22" name="그래픽 21" descr="화폐">
            <a:extLst>
              <a:ext uri="{FF2B5EF4-FFF2-40B4-BE49-F238E27FC236}">
                <a16:creationId xmlns:a16="http://schemas.microsoft.com/office/drawing/2014/main" id="{5461F002-1DCF-4696-8DEF-B576DCDF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0655" y="2639909"/>
            <a:ext cx="576944" cy="521721"/>
          </a:xfrm>
          <a:prstGeom prst="rect">
            <a:avLst/>
          </a:prstGeom>
        </p:spPr>
      </p:pic>
      <p:pic>
        <p:nvPicPr>
          <p:cNvPr id="30" name="그래픽 29" descr="동전">
            <a:extLst>
              <a:ext uri="{FF2B5EF4-FFF2-40B4-BE49-F238E27FC236}">
                <a16:creationId xmlns:a16="http://schemas.microsoft.com/office/drawing/2014/main" id="{25AB6721-68A9-4359-9828-C5B002F7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72" y="3057111"/>
            <a:ext cx="515091" cy="46578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8D509D2-507B-4804-BCEB-56DB53DC6777}"/>
              </a:ext>
            </a:extLst>
          </p:cNvPr>
          <p:cNvSpPr/>
          <p:nvPr/>
        </p:nvSpPr>
        <p:spPr>
          <a:xfrm rot="10800000">
            <a:off x="2709453" y="3190837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8CE19C-321C-4E00-8379-645D41F4DF38}"/>
              </a:ext>
            </a:extLst>
          </p:cNvPr>
          <p:cNvSpPr/>
          <p:nvPr/>
        </p:nvSpPr>
        <p:spPr>
          <a:xfrm>
            <a:off x="2748984" y="2828554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2ED19D5-8CBA-4E7B-997B-269721D50BFA}"/>
              </a:ext>
            </a:extLst>
          </p:cNvPr>
          <p:cNvSpPr/>
          <p:nvPr/>
        </p:nvSpPr>
        <p:spPr>
          <a:xfrm rot="10800000">
            <a:off x="5501433" y="313983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72D3DD4-9BE9-4CA8-A122-FB3C606772F8}"/>
              </a:ext>
            </a:extLst>
          </p:cNvPr>
          <p:cNvSpPr/>
          <p:nvPr/>
        </p:nvSpPr>
        <p:spPr>
          <a:xfrm>
            <a:off x="5563229" y="280108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블록체인 윤곽선">
            <a:extLst>
              <a:ext uri="{FF2B5EF4-FFF2-40B4-BE49-F238E27FC236}">
                <a16:creationId xmlns:a16="http://schemas.microsoft.com/office/drawing/2014/main" id="{BC1570CF-E4AB-4B95-B202-542CBD45F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489" y="268263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9A0293-850F-4DC3-8ACA-BE0F1BB4374F}"/>
              </a:ext>
            </a:extLst>
          </p:cNvPr>
          <p:cNvSpPr txBox="1"/>
          <p:nvPr/>
        </p:nvSpPr>
        <p:spPr>
          <a:xfrm>
            <a:off x="4111691" y="3589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06BA9-85D9-42BD-9331-0C2CC56FB47C}"/>
              </a:ext>
            </a:extLst>
          </p:cNvPr>
          <p:cNvSpPr txBox="1"/>
          <p:nvPr/>
        </p:nvSpPr>
        <p:spPr>
          <a:xfrm>
            <a:off x="1431725" y="3642306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KRW,USD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A8143-C9B0-48CE-9C23-5AF64C2FCB71}"/>
              </a:ext>
            </a:extLst>
          </p:cNvPr>
          <p:cNvSpPr txBox="1"/>
          <p:nvPr/>
        </p:nvSpPr>
        <p:spPr>
          <a:xfrm>
            <a:off x="5640003" y="2431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06FC0C-AFD4-4022-A04E-03A6C509B8B2}"/>
              </a:ext>
            </a:extLst>
          </p:cNvPr>
          <p:cNvSpPr txBox="1"/>
          <p:nvPr/>
        </p:nvSpPr>
        <p:spPr>
          <a:xfrm>
            <a:off x="5728661" y="3338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FF19-17C5-4497-ABE7-0B1C6F17C409}"/>
              </a:ext>
            </a:extLst>
          </p:cNvPr>
          <p:cNvSpPr txBox="1"/>
          <p:nvPr/>
        </p:nvSpPr>
        <p:spPr>
          <a:xfrm>
            <a:off x="2921125" y="253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B8CFA-193B-466D-89D1-45F1CBAFE2D0}"/>
              </a:ext>
            </a:extLst>
          </p:cNvPr>
          <p:cNvSpPr txBox="1"/>
          <p:nvPr/>
        </p:nvSpPr>
        <p:spPr>
          <a:xfrm>
            <a:off x="2930392" y="3395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환전</a:t>
            </a:r>
          </a:p>
        </p:txBody>
      </p:sp>
    </p:spTree>
    <p:extLst>
      <p:ext uri="{BB962C8B-B14F-4D97-AF65-F5344CB8AC3E}">
        <p14:creationId xmlns:p14="http://schemas.microsoft.com/office/powerpoint/2010/main" val="351044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수수료 체계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ED2F18-9974-4CC3-8DD2-7CEF8FA35E05}"/>
              </a:ext>
            </a:extLst>
          </p:cNvPr>
          <p:cNvGrpSpPr/>
          <p:nvPr/>
        </p:nvGrpSpPr>
        <p:grpSpPr>
          <a:xfrm>
            <a:off x="3863002" y="2685222"/>
            <a:ext cx="753675" cy="743778"/>
            <a:chOff x="5727054" y="4001781"/>
            <a:chExt cx="753675" cy="743778"/>
          </a:xfrm>
        </p:grpSpPr>
        <p:sp>
          <p:nvSpPr>
            <p:cNvPr id="4" name="그래픽 63" descr="비트코인">
              <a:extLst>
                <a:ext uri="{FF2B5EF4-FFF2-40B4-BE49-F238E27FC236}">
                  <a16:creationId xmlns:a16="http://schemas.microsoft.com/office/drawing/2014/main" id="{F946F252-A9B0-4D86-A5EC-272FAF9FBF2B}"/>
                </a:ext>
              </a:extLst>
            </p:cNvPr>
            <p:cNvSpPr/>
            <p:nvPr/>
          </p:nvSpPr>
          <p:spPr>
            <a:xfrm flipH="1">
              <a:off x="5727054" y="4395877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그래픽 63" descr="비트코인">
              <a:extLst>
                <a:ext uri="{FF2B5EF4-FFF2-40B4-BE49-F238E27FC236}">
                  <a16:creationId xmlns:a16="http://schemas.microsoft.com/office/drawing/2014/main" id="{F6C55798-F9C5-4D00-BAC5-D5BFD0F8FD41}"/>
                </a:ext>
              </a:extLst>
            </p:cNvPr>
            <p:cNvSpPr/>
            <p:nvPr/>
          </p:nvSpPr>
          <p:spPr>
            <a:xfrm flipH="1">
              <a:off x="6136775" y="439785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63" descr="비트코인">
              <a:extLst>
                <a:ext uri="{FF2B5EF4-FFF2-40B4-BE49-F238E27FC236}">
                  <a16:creationId xmlns:a16="http://schemas.microsoft.com/office/drawing/2014/main" id="{3C5E243A-EC04-4D5B-BDC0-E84ABC4D2183}"/>
                </a:ext>
              </a:extLst>
            </p:cNvPr>
            <p:cNvSpPr/>
            <p:nvPr/>
          </p:nvSpPr>
          <p:spPr>
            <a:xfrm flipH="1">
              <a:off x="5953287" y="4001781"/>
              <a:ext cx="343954" cy="347708"/>
            </a:xfrm>
            <a:custGeom>
              <a:avLst/>
              <a:gdLst>
                <a:gd name="connsiteX0" fmla="*/ 240874 w 323551"/>
                <a:gd name="connsiteY0" fmla="*/ 228373 h 516844"/>
                <a:gd name="connsiteX1" fmla="*/ 240411 w 323551"/>
                <a:gd name="connsiteY1" fmla="*/ 83888 h 516844"/>
                <a:gd name="connsiteX2" fmla="*/ 192314 w 323551"/>
                <a:gd name="connsiteY2" fmla="*/ 57033 h 516844"/>
                <a:gd name="connsiteX3" fmla="*/ 192314 w 323551"/>
                <a:gd name="connsiteY3" fmla="*/ 0 h 516844"/>
                <a:gd name="connsiteX4" fmla="*/ 156255 w 323551"/>
                <a:gd name="connsiteY4" fmla="*/ 0 h 516844"/>
                <a:gd name="connsiteX5" fmla="*/ 156255 w 323551"/>
                <a:gd name="connsiteY5" fmla="*/ 54088 h 516844"/>
                <a:gd name="connsiteX6" fmla="*/ 120196 w 323551"/>
                <a:gd name="connsiteY6" fmla="*/ 54088 h 516844"/>
                <a:gd name="connsiteX7" fmla="*/ 120196 w 323551"/>
                <a:gd name="connsiteY7" fmla="*/ 0 h 516844"/>
                <a:gd name="connsiteX8" fmla="*/ 84138 w 323551"/>
                <a:gd name="connsiteY8" fmla="*/ 0 h 516844"/>
                <a:gd name="connsiteX9" fmla="*/ 84138 w 323551"/>
                <a:gd name="connsiteY9" fmla="*/ 54088 h 516844"/>
                <a:gd name="connsiteX10" fmla="*/ 0 w 323551"/>
                <a:gd name="connsiteY10" fmla="*/ 54088 h 516844"/>
                <a:gd name="connsiteX11" fmla="*/ 0 w 323551"/>
                <a:gd name="connsiteY11" fmla="*/ 90147 h 516844"/>
                <a:gd name="connsiteX12" fmla="*/ 36059 w 323551"/>
                <a:gd name="connsiteY12" fmla="*/ 90147 h 516844"/>
                <a:gd name="connsiteX13" fmla="*/ 36059 w 323551"/>
                <a:gd name="connsiteY13" fmla="*/ 426697 h 516844"/>
                <a:gd name="connsiteX14" fmla="*/ 0 w 323551"/>
                <a:gd name="connsiteY14" fmla="*/ 426697 h 516844"/>
                <a:gd name="connsiteX15" fmla="*/ 0 w 323551"/>
                <a:gd name="connsiteY15" fmla="*/ 462756 h 516844"/>
                <a:gd name="connsiteX16" fmla="*/ 84138 w 323551"/>
                <a:gd name="connsiteY16" fmla="*/ 462756 h 516844"/>
                <a:gd name="connsiteX17" fmla="*/ 84138 w 323551"/>
                <a:gd name="connsiteY17" fmla="*/ 516845 h 516844"/>
                <a:gd name="connsiteX18" fmla="*/ 120196 w 323551"/>
                <a:gd name="connsiteY18" fmla="*/ 516845 h 516844"/>
                <a:gd name="connsiteX19" fmla="*/ 120196 w 323551"/>
                <a:gd name="connsiteY19" fmla="*/ 462756 h 516844"/>
                <a:gd name="connsiteX20" fmla="*/ 156255 w 323551"/>
                <a:gd name="connsiteY20" fmla="*/ 462756 h 516844"/>
                <a:gd name="connsiteX21" fmla="*/ 156255 w 323551"/>
                <a:gd name="connsiteY21" fmla="*/ 516845 h 516844"/>
                <a:gd name="connsiteX22" fmla="*/ 192314 w 323551"/>
                <a:gd name="connsiteY22" fmla="*/ 516845 h 516844"/>
                <a:gd name="connsiteX23" fmla="*/ 192314 w 323551"/>
                <a:gd name="connsiteY23" fmla="*/ 462756 h 516844"/>
                <a:gd name="connsiteX24" fmla="*/ 204334 w 323551"/>
                <a:gd name="connsiteY24" fmla="*/ 462756 h 516844"/>
                <a:gd name="connsiteX25" fmla="*/ 323547 w 323551"/>
                <a:gd name="connsiteY25" fmla="*/ 341585 h 516844"/>
                <a:gd name="connsiteX26" fmla="*/ 240874 w 323551"/>
                <a:gd name="connsiteY26" fmla="*/ 228373 h 516844"/>
                <a:gd name="connsiteX27" fmla="*/ 168275 w 323551"/>
                <a:gd name="connsiteY27" fmla="*/ 90147 h 516844"/>
                <a:gd name="connsiteX28" fmla="*/ 234383 w 323551"/>
                <a:gd name="connsiteY28" fmla="*/ 156255 h 516844"/>
                <a:gd name="connsiteX29" fmla="*/ 168275 w 323551"/>
                <a:gd name="connsiteY29" fmla="*/ 222363 h 516844"/>
                <a:gd name="connsiteX30" fmla="*/ 72118 w 323551"/>
                <a:gd name="connsiteY30" fmla="*/ 222363 h 516844"/>
                <a:gd name="connsiteX31" fmla="*/ 72118 w 323551"/>
                <a:gd name="connsiteY31" fmla="*/ 90147 h 516844"/>
                <a:gd name="connsiteX32" fmla="*/ 204334 w 323551"/>
                <a:gd name="connsiteY32" fmla="*/ 426697 h 516844"/>
                <a:gd name="connsiteX33" fmla="*/ 72118 w 323551"/>
                <a:gd name="connsiteY33" fmla="*/ 426697 h 516844"/>
                <a:gd name="connsiteX34" fmla="*/ 72118 w 323551"/>
                <a:gd name="connsiteY34" fmla="*/ 258422 h 516844"/>
                <a:gd name="connsiteX35" fmla="*/ 204334 w 323551"/>
                <a:gd name="connsiteY35" fmla="*/ 258422 h 516844"/>
                <a:gd name="connsiteX36" fmla="*/ 288472 w 323551"/>
                <a:gd name="connsiteY36" fmla="*/ 342560 h 516844"/>
                <a:gd name="connsiteX37" fmla="*/ 204334 w 323551"/>
                <a:gd name="connsiteY37" fmla="*/ 426697 h 5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3551" h="516844">
                  <a:moveTo>
                    <a:pt x="240874" y="228373"/>
                  </a:moveTo>
                  <a:cubicBezTo>
                    <a:pt x="280644" y="188347"/>
                    <a:pt x="280438" y="123659"/>
                    <a:pt x="240411" y="83888"/>
                  </a:cubicBezTo>
                  <a:cubicBezTo>
                    <a:pt x="227140" y="70701"/>
                    <a:pt x="210503" y="61413"/>
                    <a:pt x="192314" y="57033"/>
                  </a:cubicBezTo>
                  <a:lnTo>
                    <a:pt x="192314" y="0"/>
                  </a:lnTo>
                  <a:lnTo>
                    <a:pt x="156255" y="0"/>
                  </a:lnTo>
                  <a:lnTo>
                    <a:pt x="156255" y="54088"/>
                  </a:lnTo>
                  <a:lnTo>
                    <a:pt x="120196" y="54088"/>
                  </a:lnTo>
                  <a:lnTo>
                    <a:pt x="120196" y="0"/>
                  </a:lnTo>
                  <a:lnTo>
                    <a:pt x="84138" y="0"/>
                  </a:lnTo>
                  <a:lnTo>
                    <a:pt x="84138" y="54088"/>
                  </a:lnTo>
                  <a:lnTo>
                    <a:pt x="0" y="54088"/>
                  </a:lnTo>
                  <a:lnTo>
                    <a:pt x="0" y="90147"/>
                  </a:lnTo>
                  <a:lnTo>
                    <a:pt x="36059" y="90147"/>
                  </a:lnTo>
                  <a:lnTo>
                    <a:pt x="36059" y="426697"/>
                  </a:lnTo>
                  <a:lnTo>
                    <a:pt x="0" y="426697"/>
                  </a:lnTo>
                  <a:lnTo>
                    <a:pt x="0" y="462756"/>
                  </a:lnTo>
                  <a:lnTo>
                    <a:pt x="84138" y="462756"/>
                  </a:lnTo>
                  <a:lnTo>
                    <a:pt x="84138" y="516845"/>
                  </a:lnTo>
                  <a:lnTo>
                    <a:pt x="120196" y="516845"/>
                  </a:lnTo>
                  <a:lnTo>
                    <a:pt x="120196" y="462756"/>
                  </a:lnTo>
                  <a:lnTo>
                    <a:pt x="156255" y="462756"/>
                  </a:lnTo>
                  <a:lnTo>
                    <a:pt x="156255" y="516845"/>
                  </a:lnTo>
                  <a:lnTo>
                    <a:pt x="192314" y="516845"/>
                  </a:lnTo>
                  <a:lnTo>
                    <a:pt x="192314" y="462756"/>
                  </a:lnTo>
                  <a:lnTo>
                    <a:pt x="204334" y="462756"/>
                  </a:lnTo>
                  <a:cubicBezTo>
                    <a:pt x="270714" y="462216"/>
                    <a:pt x="324088" y="407965"/>
                    <a:pt x="323547" y="341585"/>
                  </a:cubicBezTo>
                  <a:cubicBezTo>
                    <a:pt x="323127" y="290020"/>
                    <a:pt x="289863" y="244469"/>
                    <a:pt x="240874" y="228373"/>
                  </a:cubicBezTo>
                  <a:close/>
                  <a:moveTo>
                    <a:pt x="168275" y="90147"/>
                  </a:moveTo>
                  <a:cubicBezTo>
                    <a:pt x="204785" y="90147"/>
                    <a:pt x="234383" y="119745"/>
                    <a:pt x="234383" y="156255"/>
                  </a:cubicBezTo>
                  <a:cubicBezTo>
                    <a:pt x="234383" y="192766"/>
                    <a:pt x="204785" y="222363"/>
                    <a:pt x="168275" y="222363"/>
                  </a:cubicBezTo>
                  <a:lnTo>
                    <a:pt x="72118" y="222363"/>
                  </a:lnTo>
                  <a:lnTo>
                    <a:pt x="72118" y="90147"/>
                  </a:lnTo>
                  <a:close/>
                  <a:moveTo>
                    <a:pt x="204334" y="426697"/>
                  </a:moveTo>
                  <a:lnTo>
                    <a:pt x="72118" y="426697"/>
                  </a:lnTo>
                  <a:lnTo>
                    <a:pt x="72118" y="258422"/>
                  </a:lnTo>
                  <a:lnTo>
                    <a:pt x="204334" y="258422"/>
                  </a:lnTo>
                  <a:cubicBezTo>
                    <a:pt x="250802" y="258422"/>
                    <a:pt x="288472" y="296092"/>
                    <a:pt x="288472" y="342560"/>
                  </a:cubicBezTo>
                  <a:cubicBezTo>
                    <a:pt x="288472" y="389028"/>
                    <a:pt x="250802" y="426697"/>
                    <a:pt x="204334" y="426697"/>
                  </a:cubicBezTo>
                  <a:close/>
                </a:path>
              </a:pathLst>
            </a:custGeom>
            <a:solidFill>
              <a:srgbClr val="00000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1908C9-9205-416F-B8EC-1C841BBCDEC3}"/>
              </a:ext>
            </a:extLst>
          </p:cNvPr>
          <p:cNvSpPr txBox="1"/>
          <p:nvPr/>
        </p:nvSpPr>
        <p:spPr>
          <a:xfrm>
            <a:off x="3630880" y="345764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BADIZ</a:t>
            </a:r>
            <a:r>
              <a:rPr lang="ko-KR" altLang="en-US" b="1" dirty="0"/>
              <a:t> 토큰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0EC8368-9DDA-4EBB-9C21-20A7129464CD}"/>
              </a:ext>
            </a:extLst>
          </p:cNvPr>
          <p:cNvSpPr/>
          <p:nvPr/>
        </p:nvSpPr>
        <p:spPr>
          <a:xfrm rot="10800000">
            <a:off x="2344923" y="3223973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CD3BDA-E562-4FC2-8D6C-4DD12F5D6257}"/>
              </a:ext>
            </a:extLst>
          </p:cNvPr>
          <p:cNvSpPr/>
          <p:nvPr/>
        </p:nvSpPr>
        <p:spPr>
          <a:xfrm>
            <a:off x="2384454" y="2861690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07B176-017D-403C-9EA9-051A4D8A03EE}"/>
              </a:ext>
            </a:extLst>
          </p:cNvPr>
          <p:cNvSpPr/>
          <p:nvPr/>
        </p:nvSpPr>
        <p:spPr>
          <a:xfrm rot="10800000">
            <a:off x="5136903" y="317296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C6EE8FB-2040-4711-88BD-606687B4A5FE}"/>
              </a:ext>
            </a:extLst>
          </p:cNvPr>
          <p:cNvSpPr/>
          <p:nvPr/>
        </p:nvSpPr>
        <p:spPr>
          <a:xfrm>
            <a:off x="5198699" y="2834216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블록체인 윤곽선">
            <a:extLst>
              <a:ext uri="{FF2B5EF4-FFF2-40B4-BE49-F238E27FC236}">
                <a16:creationId xmlns:a16="http://schemas.microsoft.com/office/drawing/2014/main" id="{1AB83A43-C5B6-435E-8D59-01891928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837" y="26330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08FC2-3E63-47EC-8640-269AD847558E}"/>
              </a:ext>
            </a:extLst>
          </p:cNvPr>
          <p:cNvSpPr txBox="1"/>
          <p:nvPr/>
        </p:nvSpPr>
        <p:spPr>
          <a:xfrm>
            <a:off x="1161039" y="353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이더리움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9D113-479D-49F4-9BBE-DFD37F5C9CA3}"/>
              </a:ext>
            </a:extLst>
          </p:cNvPr>
          <p:cNvSpPr txBox="1"/>
          <p:nvPr/>
        </p:nvSpPr>
        <p:spPr>
          <a:xfrm>
            <a:off x="2147478" y="254336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발행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C2729-8F0F-4012-9231-3EC618482E53}"/>
              </a:ext>
            </a:extLst>
          </p:cNvPr>
          <p:cNvSpPr txBox="1"/>
          <p:nvPr/>
        </p:nvSpPr>
        <p:spPr>
          <a:xfrm>
            <a:off x="6413669" y="34320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5A9BD6-9891-41A5-8C66-D890108D43CD}"/>
              </a:ext>
            </a:extLst>
          </p:cNvPr>
          <p:cNvSpPr txBox="1"/>
          <p:nvPr/>
        </p:nvSpPr>
        <p:spPr>
          <a:xfrm>
            <a:off x="4975419" y="255098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펀딩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수수료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7704-D109-4E51-B6B6-9E8BA8CFCAB5}"/>
              </a:ext>
            </a:extLst>
          </p:cNvPr>
          <p:cNvSpPr txBox="1"/>
          <p:nvPr/>
        </p:nvSpPr>
        <p:spPr>
          <a:xfrm>
            <a:off x="2510474" y="3533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청산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8C22-A50C-4CEF-85A2-E89B5D22C869}"/>
              </a:ext>
            </a:extLst>
          </p:cNvPr>
          <p:cNvSpPr txBox="1"/>
          <p:nvPr/>
        </p:nvSpPr>
        <p:spPr>
          <a:xfrm>
            <a:off x="5236299" y="34270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</a:t>
            </a:r>
          </a:p>
        </p:txBody>
      </p:sp>
      <p:pic>
        <p:nvPicPr>
          <p:cNvPr id="32" name="그래픽 31" descr="열린 포장 상자 단색으로 채워진">
            <a:extLst>
              <a:ext uri="{FF2B5EF4-FFF2-40B4-BE49-F238E27FC236}">
                <a16:creationId xmlns:a16="http://schemas.microsoft.com/office/drawing/2014/main" id="{AD0F89BB-D7FB-4E4B-BECE-8C77EB97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581" y="2929599"/>
            <a:ext cx="535141" cy="535141"/>
          </a:xfrm>
          <a:prstGeom prst="rect">
            <a:avLst/>
          </a:prstGeom>
        </p:spPr>
      </p:pic>
      <p:pic>
        <p:nvPicPr>
          <p:cNvPr id="33" name="그래픽 32" descr="열린 포장 상자 단색으로 채워진">
            <a:extLst>
              <a:ext uri="{FF2B5EF4-FFF2-40B4-BE49-F238E27FC236}">
                <a16:creationId xmlns:a16="http://schemas.microsoft.com/office/drawing/2014/main" id="{20EE4F2F-E033-4826-BC06-0A95DB86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90" y="2925742"/>
            <a:ext cx="535141" cy="535141"/>
          </a:xfrm>
          <a:prstGeom prst="rect">
            <a:avLst/>
          </a:prstGeom>
        </p:spPr>
      </p:pic>
      <p:pic>
        <p:nvPicPr>
          <p:cNvPr id="34" name="그래픽 33" descr="열린 포장 상자 단색으로 채워진">
            <a:extLst>
              <a:ext uri="{FF2B5EF4-FFF2-40B4-BE49-F238E27FC236}">
                <a16:creationId xmlns:a16="http://schemas.microsoft.com/office/drawing/2014/main" id="{568DA2EB-62D7-47CA-BBBB-AB1E7EE8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851" y="2497789"/>
            <a:ext cx="535141" cy="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토큰생태계</a:t>
            </a:r>
          </a:p>
        </p:txBody>
      </p:sp>
    </p:spTree>
    <p:extLst>
      <p:ext uri="{BB962C8B-B14F-4D97-AF65-F5344CB8AC3E}">
        <p14:creationId xmlns:p14="http://schemas.microsoft.com/office/powerpoint/2010/main" val="41757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4-1. BADIZ </a:t>
            </a:r>
            <a:r>
              <a:rPr lang="ko-KR" altLang="en-US" dirty="0"/>
              <a:t>토큰 모델</a:t>
            </a:r>
          </a:p>
        </p:txBody>
      </p:sp>
      <p:pic>
        <p:nvPicPr>
          <p:cNvPr id="76" name="그래픽 75" descr="정렬 윤곽선">
            <a:extLst>
              <a:ext uri="{FF2B5EF4-FFF2-40B4-BE49-F238E27FC236}">
                <a16:creationId xmlns:a16="http://schemas.microsoft.com/office/drawing/2014/main" id="{2126CC22-F0AA-443D-934C-C8CA31E3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537" y="2217548"/>
            <a:ext cx="646331" cy="646331"/>
          </a:xfrm>
          <a:prstGeom prst="rect">
            <a:avLst/>
          </a:prstGeom>
        </p:spPr>
      </p:pic>
      <p:pic>
        <p:nvPicPr>
          <p:cNvPr id="78" name="그래픽 77" descr="정렬 윤곽선">
            <a:extLst>
              <a:ext uri="{FF2B5EF4-FFF2-40B4-BE49-F238E27FC236}">
                <a16:creationId xmlns:a16="http://schemas.microsoft.com/office/drawing/2014/main" id="{2E5141A0-61D3-4B09-ADCA-051D2C8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22915">
            <a:off x="3113093" y="4349213"/>
            <a:ext cx="646331" cy="646331"/>
          </a:xfrm>
          <a:prstGeom prst="rect">
            <a:avLst/>
          </a:prstGeom>
        </p:spPr>
      </p:pic>
      <p:pic>
        <p:nvPicPr>
          <p:cNvPr id="79" name="그래픽 78" descr="정렬 윤곽선">
            <a:extLst>
              <a:ext uri="{FF2B5EF4-FFF2-40B4-BE49-F238E27FC236}">
                <a16:creationId xmlns:a16="http://schemas.microsoft.com/office/drawing/2014/main" id="{AF9883CD-3804-4484-BBFE-8997BBAD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79809">
            <a:off x="5672830" y="4243457"/>
            <a:ext cx="646331" cy="646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9676C-9F23-4660-B57F-54DECD19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5" y="2863879"/>
            <a:ext cx="1905266" cy="1905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6C138-75BE-4062-AC9C-FE7E2FC7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16" y="947198"/>
            <a:ext cx="786152" cy="1198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83685E-9526-4E8A-A6FE-C466F1DC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834" y="4535345"/>
            <a:ext cx="786153" cy="1187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7FFCD4-99FA-4F77-9C45-A037A4D3B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276" y="4396965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4-2. BADIZ </a:t>
            </a:r>
            <a:r>
              <a:rPr lang="ko-KR" altLang="en-US" dirty="0"/>
              <a:t>토큰 종류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16F93-6F65-4FA8-800F-159839A79C9D}"/>
              </a:ext>
            </a:extLst>
          </p:cNvPr>
          <p:cNvSpPr txBox="1"/>
          <p:nvPr/>
        </p:nvSpPr>
        <p:spPr>
          <a:xfrm>
            <a:off x="3017154" y="995496"/>
            <a:ext cx="50569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BAZ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BAZ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증권형 토큰 </a:t>
            </a:r>
            <a:r>
              <a:rPr lang="en-US" altLang="ko-KR" sz="1600" b="1" dirty="0"/>
              <a:t>(DAI)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지분 소유권 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수익금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3045780" y="2635509"/>
            <a:ext cx="42608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BAV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BAV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거버넌스 토큰 </a:t>
            </a:r>
            <a:r>
              <a:rPr lang="en-US" altLang="ko-KR" sz="1600" b="1" dirty="0"/>
              <a:t>(DAO)</a:t>
            </a:r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최초 </a:t>
            </a:r>
            <a:r>
              <a:rPr lang="en-US" altLang="ko-KR" sz="1600" b="1" dirty="0"/>
              <a:t>BADIZ </a:t>
            </a:r>
            <a:r>
              <a:rPr lang="ko-KR" altLang="en-US" sz="1600" b="1" dirty="0"/>
              <a:t>비즈니스 시작과 동시에 </a:t>
            </a:r>
            <a:r>
              <a:rPr lang="en-US" altLang="ko-KR" sz="1600" b="1" dirty="0"/>
              <a:t>ICO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투자 및 의사결정 투표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45DCF6-ED63-4B5B-85D9-80A1D69212C4}"/>
              </a:ext>
            </a:extLst>
          </p:cNvPr>
          <p:cNvSpPr txBox="1"/>
          <p:nvPr/>
        </p:nvSpPr>
        <p:spPr>
          <a:xfrm>
            <a:off x="3095359" y="4436223"/>
            <a:ext cx="4310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이름 </a:t>
            </a:r>
            <a:r>
              <a:rPr lang="en-US" altLang="ko-KR" sz="1600" b="1" dirty="0"/>
              <a:t>: BAP Token</a:t>
            </a:r>
          </a:p>
          <a:p>
            <a:r>
              <a:rPr lang="ko-KR" altLang="en-US" sz="1600" b="1" dirty="0"/>
              <a:t>심볼 </a:t>
            </a:r>
            <a:r>
              <a:rPr lang="en-US" altLang="ko-KR" sz="1600" b="1" dirty="0"/>
              <a:t>: BAP </a:t>
            </a:r>
          </a:p>
          <a:p>
            <a:r>
              <a:rPr lang="ko-KR" altLang="en-US" sz="1600" b="1" dirty="0"/>
              <a:t>단위 </a:t>
            </a:r>
            <a:r>
              <a:rPr lang="en-US" altLang="ko-KR" sz="1600" b="1" dirty="0"/>
              <a:t>: 1</a:t>
            </a:r>
          </a:p>
          <a:p>
            <a:r>
              <a:rPr lang="ko-KR" altLang="en-US" sz="1600" b="1" dirty="0"/>
              <a:t>종류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거래형 토큰</a:t>
            </a:r>
            <a:endParaRPr lang="en-US" altLang="ko-KR" sz="1600" b="1" dirty="0"/>
          </a:p>
          <a:p>
            <a:r>
              <a:rPr lang="ko-KR" altLang="en-US" sz="1600" b="1" dirty="0"/>
              <a:t>설명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리워드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포인트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크라우드펀딩시</a:t>
            </a:r>
            <a:r>
              <a:rPr lang="ko-KR" altLang="en-US" sz="1600" b="1" dirty="0"/>
              <a:t> 발행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        </a:t>
            </a:r>
            <a:r>
              <a:rPr lang="ko-KR" altLang="en-US" sz="1600" b="1" dirty="0"/>
              <a:t>상품구매 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크라우드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펀딩</a:t>
            </a:r>
            <a:r>
              <a:rPr lang="ko-KR" altLang="en-US" sz="1600" b="1" dirty="0"/>
              <a:t> 자금 환전가능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4652F-75D2-4C3A-A4EC-8B92530C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10" y="1105737"/>
            <a:ext cx="786152" cy="1198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44" y="2850238"/>
            <a:ext cx="786153" cy="11878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8C0CD-91CF-4804-BDBF-D173EFD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8" y="4557919"/>
            <a:ext cx="786153" cy="1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4-3. BADIZ </a:t>
            </a:r>
            <a:r>
              <a:rPr lang="ko-KR" altLang="en-US" dirty="0"/>
              <a:t>토큰 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785D5-2E96-473D-90ED-A5E1D830962E}"/>
              </a:ext>
            </a:extLst>
          </p:cNvPr>
          <p:cNvSpPr txBox="1"/>
          <p:nvPr/>
        </p:nvSpPr>
        <p:spPr>
          <a:xfrm>
            <a:off x="2166043" y="840880"/>
            <a:ext cx="108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BAV Token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34C73-72BE-413C-AB80-721118D1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1014151"/>
            <a:ext cx="786153" cy="1187887"/>
          </a:xfrm>
          <a:prstGeom prst="rect">
            <a:avLst/>
          </a:prstGeom>
        </p:spPr>
      </p:pic>
      <p:graphicFrame>
        <p:nvGraphicFramePr>
          <p:cNvPr id="9" name="표 87">
            <a:extLst>
              <a:ext uri="{FF2B5EF4-FFF2-40B4-BE49-F238E27FC236}">
                <a16:creationId xmlns:a16="http://schemas.microsoft.com/office/drawing/2014/main" id="{F8C5405F-C281-4992-8D1A-AA3CB109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92081"/>
              </p:ext>
            </p:extLst>
          </p:nvPr>
        </p:nvGraphicFramePr>
        <p:xfrm>
          <a:off x="2275771" y="1193031"/>
          <a:ext cx="5679561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20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  <a:gridCol w="2191099">
                  <a:extLst>
                    <a:ext uri="{9D8B030D-6E8A-4147-A177-3AD203B41FA5}">
                      <a16:colId xmlns:a16="http://schemas.microsoft.com/office/drawing/2014/main" val="1270661639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채굴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활동에 </a:t>
                      </a:r>
                      <a:r>
                        <a:rPr lang="ko-KR" altLang="en-US" sz="1000" dirty="0" err="1"/>
                        <a:t>따른보상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Air Drop 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1,500,000,000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Public/Private Sale , ICO </a:t>
                      </a:r>
                      <a:r>
                        <a:rPr lang="ko-KR" altLang="en-US" sz="10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40587-867D-4FE5-A0F9-F004473D0013}"/>
              </a:ext>
            </a:extLst>
          </p:cNvPr>
          <p:cNvSpPr txBox="1"/>
          <p:nvPr/>
        </p:nvSpPr>
        <p:spPr>
          <a:xfrm>
            <a:off x="2275771" y="2074740"/>
            <a:ext cx="472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최초 발행 및 할당 수량 </a:t>
            </a:r>
            <a:r>
              <a:rPr lang="en-US" altLang="ko-KR" sz="1400" b="1" dirty="0"/>
              <a:t>:  3,000,000,000</a:t>
            </a:r>
          </a:p>
          <a:p>
            <a:r>
              <a:rPr lang="en-US" altLang="ko-KR" sz="1400" b="1" dirty="0"/>
              <a:t>BAV </a:t>
            </a:r>
            <a:r>
              <a:rPr lang="ko-KR" altLang="en-US" sz="1400" b="1" dirty="0"/>
              <a:t>소유자들이 투표를 통해 변경 </a:t>
            </a:r>
            <a:r>
              <a:rPr lang="en-US" altLang="ko-KR" sz="1400" b="1" dirty="0"/>
              <a:t>, BADIZ </a:t>
            </a:r>
            <a:r>
              <a:rPr lang="ko-KR" altLang="en-US" sz="1400" b="1" dirty="0"/>
              <a:t>공식채널에 고지</a:t>
            </a:r>
          </a:p>
        </p:txBody>
      </p:sp>
      <p:graphicFrame>
        <p:nvGraphicFramePr>
          <p:cNvPr id="11" name="표 87">
            <a:extLst>
              <a:ext uri="{FF2B5EF4-FFF2-40B4-BE49-F238E27FC236}">
                <a16:creationId xmlns:a16="http://schemas.microsoft.com/office/drawing/2014/main" id="{723F2ABC-DB40-49EB-BAD0-5BB4F235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2743"/>
              </p:ext>
            </p:extLst>
          </p:nvPr>
        </p:nvGraphicFramePr>
        <p:xfrm>
          <a:off x="1704474" y="4005965"/>
          <a:ext cx="6250857" cy="1870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163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1352835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4033859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활용계획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381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BADIZ </a:t>
                      </a:r>
                      <a:r>
                        <a:rPr lang="ko-KR" altLang="en-US" sz="1100" dirty="0"/>
                        <a:t>플랫폼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379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 </a:t>
                      </a:r>
                      <a:r>
                        <a:rPr lang="en-US" altLang="ko-KR" sz="1100" dirty="0"/>
                        <a:t>, Air Drop </a:t>
                      </a:r>
                      <a:r>
                        <a:rPr lang="ko-KR" altLang="en-US" sz="11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연구소 설립 및 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88882"/>
                  </a:ext>
                </a:extLst>
              </a:tr>
              <a:tr h="36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150,000,000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자체 </a:t>
                      </a:r>
                      <a:r>
                        <a:rPr lang="en-US" altLang="ko-KR" sz="1100" dirty="0"/>
                        <a:t>FUNDING </a:t>
                      </a:r>
                      <a:r>
                        <a:rPr lang="ko-KR" altLang="en-US" sz="1100" dirty="0"/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492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60BA0E-C0D2-433A-8A55-9AF8B87ECD16}"/>
              </a:ext>
            </a:extLst>
          </p:cNvPr>
          <p:cNvSpPr txBox="1"/>
          <p:nvPr/>
        </p:nvSpPr>
        <p:spPr>
          <a:xfrm>
            <a:off x="1581744" y="3667411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토큰 </a:t>
            </a:r>
            <a:r>
              <a:rPr lang="en-US" altLang="ko-KR" sz="1600" b="1" dirty="0"/>
              <a:t>(BAV) </a:t>
            </a:r>
            <a:r>
              <a:rPr lang="ko-KR" altLang="en-US" sz="1600" b="1" dirty="0" err="1"/>
              <a:t>판매금</a:t>
            </a:r>
            <a:r>
              <a:rPr lang="ko-KR" altLang="en-US" sz="1600" b="1" dirty="0"/>
              <a:t> 활용 계획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안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27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4-4. BADIZ </a:t>
            </a:r>
            <a:r>
              <a:rPr lang="ko-KR" altLang="en-US" dirty="0"/>
              <a:t>블록생성 보상 시스템</a:t>
            </a: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566FA3F3-FF19-4FE6-BCF0-64A9BD7F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56814"/>
              </p:ext>
            </p:extLst>
          </p:nvPr>
        </p:nvGraphicFramePr>
        <p:xfrm>
          <a:off x="825964" y="3040512"/>
          <a:ext cx="7671816" cy="2272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07052445"/>
                    </a:ext>
                  </a:extLst>
                </a:gridCol>
              </a:tblGrid>
              <a:tr h="2822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서브노드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(S-N)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B-ACCOUNT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블록생성수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(BAZ)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 BAZ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블록타임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7824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보상비율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5%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49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노드수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63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685570" y="1002271"/>
            <a:ext cx="795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블록생성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블록타임      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초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 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블록생성 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: 5 BAZ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펀딩별로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별도 블록 생성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총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21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개 블록체인 가능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F105D9-DBD3-4DF4-B6D4-234BAF5E18CE}"/>
              </a:ext>
            </a:extLst>
          </p:cNvPr>
          <p:cNvSpPr txBox="1"/>
          <p:nvPr/>
        </p:nvSpPr>
        <p:spPr>
          <a:xfrm>
            <a:off x="685570" y="2552990"/>
            <a:ext cx="795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 후</a:t>
            </a:r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DA074-E841-4B24-81B0-C4F35E4D6EC8}"/>
              </a:ext>
            </a:extLst>
          </p:cNvPr>
          <p:cNvSpPr txBox="1"/>
          <p:nvPr/>
        </p:nvSpPr>
        <p:spPr>
          <a:xfrm>
            <a:off x="825964" y="5532798"/>
            <a:ext cx="76718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발행하며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 받는다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서브노드는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회 블록 생성시 발행된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 BAZ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중에 블록 당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40%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보상을 받으며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받은보상을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가지고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서브노드의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노드수로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1/n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나누어서 분배된다</a:t>
            </a:r>
            <a:r>
              <a: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4-5. </a:t>
            </a:r>
            <a:r>
              <a:rPr lang="ko-KR" altLang="en-US" dirty="0"/>
              <a:t>노드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노드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마스터 노드는 서브 노드의 투표로 선출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유지시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의사결정권한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플랫폼에서 요구하는 권장사양의 서버를 운영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코인 전체 물량의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0.2% 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을 보유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미달 시 블록보상 지급 안됨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④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블록생성을 통해서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발행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트랜잭션 처리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⑥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투자진행시 투자결정 및 투자 관리 역할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⑦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플랫폼 유지 위한 종합적인 의사결정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F6A0E1E-9302-4864-A182-6B040601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83151"/>
              </p:ext>
            </p:extLst>
          </p:nvPr>
        </p:nvGraphicFramePr>
        <p:xfrm>
          <a:off x="937261" y="4849478"/>
          <a:ext cx="7700916" cy="138313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50458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850458">
                  <a:extLst>
                    <a:ext uri="{9D8B030D-6E8A-4147-A177-3AD203B41FA5}">
                      <a16:colId xmlns:a16="http://schemas.microsoft.com/office/drawing/2014/main" val="1342996068"/>
                    </a:ext>
                  </a:extLst>
                </a:gridCol>
              </a:tblGrid>
              <a:tr h="28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마스터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노드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블록생성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리소스 제공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트랜잭션 처리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트랜잭션 수집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94758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투자를 위한 설정 및 기업 선정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투자리스트 선정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94129"/>
                  </a:ext>
                </a:extLst>
              </a:tr>
              <a:tr h="22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BADIZ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플랫폼 위한 의사결정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유사시 마스터 노드 대신 서버운영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2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4-6.  ACCOUNT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D1C76A-CDBF-4BBB-9CF6-7D4EB832279B}"/>
              </a:ext>
            </a:extLst>
          </p:cNvPr>
          <p:cNvSpPr txBox="1"/>
          <p:nvPr/>
        </p:nvSpPr>
        <p:spPr>
          <a:xfrm>
            <a:off x="798431" y="844887"/>
            <a:ext cx="79706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F-ACCOUNT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투자에 사용되는 자금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투자처에서 발생한 배당을 입금 및 투자자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en-US" altLang="ko-KR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B-ACCOUNT</a:t>
            </a:r>
            <a:r>
              <a:rPr lang="ko-KR" altLang="en-US" sz="2000" b="1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  </a:t>
            </a:r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2000" b="1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①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마스터노드에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의해 블록이 생성될 때 마다 블록 당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5%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보상비율로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BAZ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적립</a:t>
            </a: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② 투자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진행후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투자자의 안전을 위해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③ 배당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분배시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배당의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1%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를 적립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3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플랫폼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5-1.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465" y="487279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펀딩</a:t>
            </a:r>
            <a:r>
              <a:rPr lang="ko-KR" altLang="en-US" b="1" dirty="0"/>
              <a:t>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013607" y="1158030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크라우드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펀딩제목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설명 및 결과물 정보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펀딩기간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프로젝트 로드맵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희망모금액</a:t>
            </a:r>
          </a:p>
        </p:txBody>
      </p:sp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47959" y="3228340"/>
            <a:ext cx="401319" cy="401319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628" y="1120738"/>
            <a:ext cx="914400" cy="914400"/>
          </a:xfrm>
          <a:prstGeom prst="rect">
            <a:avLst/>
          </a:prstGeom>
        </p:spPr>
      </p:pic>
      <p:pic>
        <p:nvPicPr>
          <p:cNvPr id="34" name="그래픽 33" descr="게임 컨트롤러">
            <a:extLst>
              <a:ext uri="{FF2B5EF4-FFF2-40B4-BE49-F238E27FC236}">
                <a16:creationId xmlns:a16="http://schemas.microsoft.com/office/drawing/2014/main" id="{2648E1B3-5778-4DD6-BFE5-C5573922E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822" y="3397812"/>
            <a:ext cx="396074" cy="396074"/>
          </a:xfrm>
          <a:prstGeom prst="rect">
            <a:avLst/>
          </a:prstGeom>
        </p:spPr>
      </p:pic>
      <p:pic>
        <p:nvPicPr>
          <p:cNvPr id="38" name="그래픽 37" descr="삼목게임">
            <a:extLst>
              <a:ext uri="{FF2B5EF4-FFF2-40B4-BE49-F238E27FC236}">
                <a16:creationId xmlns:a16="http://schemas.microsoft.com/office/drawing/2014/main" id="{5EE65A6A-285A-432B-A0A5-CAF7D808B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515" y="3384611"/>
            <a:ext cx="396074" cy="396074"/>
          </a:xfrm>
          <a:prstGeom prst="rect">
            <a:avLst/>
          </a:prstGeom>
        </p:spPr>
      </p:pic>
      <p:pic>
        <p:nvPicPr>
          <p:cNvPr id="39" name="그래픽 38" descr="3D 유리">
            <a:extLst>
              <a:ext uri="{FF2B5EF4-FFF2-40B4-BE49-F238E27FC236}">
                <a16:creationId xmlns:a16="http://schemas.microsoft.com/office/drawing/2014/main" id="{ED962DDE-86D8-4997-8A97-24CDCE768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211" y="2919479"/>
            <a:ext cx="355296" cy="355296"/>
          </a:xfrm>
          <a:prstGeom prst="rect">
            <a:avLst/>
          </a:prstGeom>
        </p:spPr>
      </p:pic>
      <p:pic>
        <p:nvPicPr>
          <p:cNvPr id="41" name="그래픽 40" descr="비디오 카메라">
            <a:extLst>
              <a:ext uri="{FF2B5EF4-FFF2-40B4-BE49-F238E27FC236}">
                <a16:creationId xmlns:a16="http://schemas.microsoft.com/office/drawing/2014/main" id="{B71BF7C8-EEC5-4DC5-B64D-2B8656F15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43" y="3389798"/>
            <a:ext cx="396074" cy="396074"/>
          </a:xfrm>
          <a:prstGeom prst="rect">
            <a:avLst/>
          </a:prstGeom>
        </p:spPr>
      </p:pic>
      <p:pic>
        <p:nvPicPr>
          <p:cNvPr id="45" name="그래픽 44" descr="팟캐스트">
            <a:extLst>
              <a:ext uri="{FF2B5EF4-FFF2-40B4-BE49-F238E27FC236}">
                <a16:creationId xmlns:a16="http://schemas.microsoft.com/office/drawing/2014/main" id="{E01F0FE1-4B46-4648-9CB9-B0F9BABF8D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943" y="2924724"/>
            <a:ext cx="396074" cy="396074"/>
          </a:xfrm>
          <a:prstGeom prst="rect">
            <a:avLst/>
          </a:prstGeom>
        </p:spPr>
      </p:pic>
      <p:pic>
        <p:nvPicPr>
          <p:cNvPr id="46" name="그래픽 45" descr="광대">
            <a:extLst>
              <a:ext uri="{FF2B5EF4-FFF2-40B4-BE49-F238E27FC236}">
                <a16:creationId xmlns:a16="http://schemas.microsoft.com/office/drawing/2014/main" id="{1BEC76B2-BF2A-40F0-97C0-841676FDA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17768" y="2932204"/>
            <a:ext cx="396074" cy="396074"/>
          </a:xfrm>
          <a:prstGeom prst="rect">
            <a:avLst/>
          </a:prstGeom>
        </p:spPr>
      </p:pic>
      <p:pic>
        <p:nvPicPr>
          <p:cNvPr id="48" name="그래픽 47" descr="남학생">
            <a:extLst>
              <a:ext uri="{FF2B5EF4-FFF2-40B4-BE49-F238E27FC236}">
                <a16:creationId xmlns:a16="http://schemas.microsoft.com/office/drawing/2014/main" id="{56EA058A-1F5B-4E3E-BC5A-0799A0D16E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6369" y="2505855"/>
            <a:ext cx="632879" cy="632879"/>
          </a:xfrm>
          <a:prstGeom prst="rect">
            <a:avLst/>
          </a:prstGeom>
        </p:spPr>
      </p:pic>
      <p:pic>
        <p:nvPicPr>
          <p:cNvPr id="49" name="그래픽 48" descr="여학생">
            <a:extLst>
              <a:ext uri="{FF2B5EF4-FFF2-40B4-BE49-F238E27FC236}">
                <a16:creationId xmlns:a16="http://schemas.microsoft.com/office/drawing/2014/main" id="{396F6754-6073-4D5E-BC46-BF58EBB90C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2473" y="3749706"/>
            <a:ext cx="632879" cy="632879"/>
          </a:xfrm>
          <a:prstGeom prst="rect">
            <a:avLst/>
          </a:prstGeom>
        </p:spPr>
      </p:pic>
      <p:pic>
        <p:nvPicPr>
          <p:cNvPr id="5" name="그래픽 4" descr="열린 포장 상자 단색으로 채워진">
            <a:extLst>
              <a:ext uri="{FF2B5EF4-FFF2-40B4-BE49-F238E27FC236}">
                <a16:creationId xmlns:a16="http://schemas.microsoft.com/office/drawing/2014/main" id="{8955D054-205D-4615-BAC7-1557065275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35987" y="3269578"/>
            <a:ext cx="535141" cy="535141"/>
          </a:xfrm>
          <a:prstGeom prst="rect">
            <a:avLst/>
          </a:prstGeom>
        </p:spPr>
      </p:pic>
      <p:pic>
        <p:nvPicPr>
          <p:cNvPr id="53" name="그래픽 52" descr="열린 포장 상자 단색으로 채워진">
            <a:extLst>
              <a:ext uri="{FF2B5EF4-FFF2-40B4-BE49-F238E27FC236}">
                <a16:creationId xmlns:a16="http://schemas.microsoft.com/office/drawing/2014/main" id="{549A94A1-3F93-49B2-997E-38A3D5BD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4196" y="3265721"/>
            <a:ext cx="535141" cy="535141"/>
          </a:xfrm>
          <a:prstGeom prst="rect">
            <a:avLst/>
          </a:prstGeom>
        </p:spPr>
      </p:pic>
      <p:pic>
        <p:nvPicPr>
          <p:cNvPr id="54" name="그래픽 53" descr="열린 포장 상자 단색으로 채워진">
            <a:extLst>
              <a:ext uri="{FF2B5EF4-FFF2-40B4-BE49-F238E27FC236}">
                <a16:creationId xmlns:a16="http://schemas.microsoft.com/office/drawing/2014/main" id="{1D222E42-776A-45EF-8312-F28A0FEF93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0257" y="2837768"/>
            <a:ext cx="535141" cy="5351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1DB3AC1-F581-48EC-99EA-2CC94C5DC18A}"/>
              </a:ext>
            </a:extLst>
          </p:cNvPr>
          <p:cNvSpPr txBox="1"/>
          <p:nvPr/>
        </p:nvSpPr>
        <p:spPr>
          <a:xfrm>
            <a:off x="4291941" y="380339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크라우드펀딩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en-US" altLang="ko-KR" sz="1000" b="1" dirty="0" err="1"/>
              <a:t>DApp</a:t>
            </a:r>
            <a:endParaRPr lang="ko-KR" altLang="en-US" sz="1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DA63D-FBAB-4531-8389-095DD778649F}"/>
              </a:ext>
            </a:extLst>
          </p:cNvPr>
          <p:cNvSpPr txBox="1"/>
          <p:nvPr/>
        </p:nvSpPr>
        <p:spPr>
          <a:xfrm>
            <a:off x="4698450" y="43825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지분획득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5ED27D-45CF-4698-9FD3-085E0FBD0859}"/>
              </a:ext>
            </a:extLst>
          </p:cNvPr>
          <p:cNvSpPr txBox="1"/>
          <p:nvPr/>
        </p:nvSpPr>
        <p:spPr>
          <a:xfrm>
            <a:off x="1538693" y="3805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4FB5F-E93E-45DC-87F8-B9FB414E0C63}"/>
              </a:ext>
            </a:extLst>
          </p:cNvPr>
          <p:cNvSpPr txBox="1"/>
          <p:nvPr/>
        </p:nvSpPr>
        <p:spPr>
          <a:xfrm>
            <a:off x="6467692" y="3372909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</a:t>
            </a:r>
            <a:r>
              <a:rPr lang="ko-KR" altLang="en-US" sz="1050" b="1" dirty="0"/>
              <a:t>토큰구매 및 </a:t>
            </a:r>
            <a:r>
              <a:rPr lang="ko-KR" altLang="en-US" sz="1050" b="1" dirty="0" err="1"/>
              <a:t>펀딩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B1923E-B322-431E-975B-1F2C8EB48D53}"/>
              </a:ext>
            </a:extLst>
          </p:cNvPr>
          <p:cNvSpPr txBox="1"/>
          <p:nvPr/>
        </p:nvSpPr>
        <p:spPr>
          <a:xfrm>
            <a:off x="2235798" y="3018205"/>
            <a:ext cx="1705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</a:t>
            </a:r>
            <a:r>
              <a:rPr lang="ko-KR" altLang="en-US" sz="1050" b="1" dirty="0" err="1"/>
              <a:t>펀딩등록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계약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권리설정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E7282-95AD-4EAB-965F-5D5E603A9273}"/>
              </a:ext>
            </a:extLst>
          </p:cNvPr>
          <p:cNvSpPr txBox="1"/>
          <p:nvPr/>
        </p:nvSpPr>
        <p:spPr>
          <a:xfrm>
            <a:off x="2359428" y="3514114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3.</a:t>
            </a:r>
            <a:r>
              <a:rPr lang="ko-KR" altLang="en-US" sz="1050" b="1" dirty="0"/>
              <a:t>설정한 권리에 따른 </a:t>
            </a:r>
            <a:endParaRPr lang="en-US" altLang="ko-KR" sz="1050" b="1" dirty="0"/>
          </a:p>
          <a:p>
            <a:r>
              <a:rPr lang="ko-KR" altLang="en-US" sz="1050" b="1" dirty="0"/>
              <a:t>지분판매진행</a:t>
            </a:r>
          </a:p>
        </p:txBody>
      </p:sp>
      <p:pic>
        <p:nvPicPr>
          <p:cNvPr id="61" name="그래픽 60" descr="동전 단색으로 채워진">
            <a:extLst>
              <a:ext uri="{FF2B5EF4-FFF2-40B4-BE49-F238E27FC236}">
                <a16:creationId xmlns:a16="http://schemas.microsoft.com/office/drawing/2014/main" id="{80F17464-1B0B-474A-B24F-6772E92D7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04353" y="3533291"/>
            <a:ext cx="401319" cy="4013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BD015-1E2B-4726-B3AA-C3DAA7959EA8}"/>
              </a:ext>
            </a:extLst>
          </p:cNvPr>
          <p:cNvCxnSpPr>
            <a:endCxn id="40" idx="2"/>
          </p:cNvCxnSpPr>
          <p:nvPr/>
        </p:nvCxnSpPr>
        <p:spPr>
          <a:xfrm flipV="1">
            <a:off x="4727827" y="2035138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E37363-ED41-4A15-A55D-A1EBD3F5A71A}"/>
              </a:ext>
            </a:extLst>
          </p:cNvPr>
          <p:cNvCxnSpPr/>
          <p:nvPr/>
        </p:nvCxnSpPr>
        <p:spPr>
          <a:xfrm flipH="1">
            <a:off x="2163994" y="3261965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5907D2-941A-48B9-BF4D-EFD5D4CF39BE}"/>
              </a:ext>
            </a:extLst>
          </p:cNvPr>
          <p:cNvCxnSpPr/>
          <p:nvPr/>
        </p:nvCxnSpPr>
        <p:spPr>
          <a:xfrm>
            <a:off x="2185024" y="3522012"/>
            <a:ext cx="183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937A51-EAEC-4E09-B892-A2F877ABE108}"/>
              </a:ext>
            </a:extLst>
          </p:cNvPr>
          <p:cNvCxnSpPr/>
          <p:nvPr/>
        </p:nvCxnSpPr>
        <p:spPr>
          <a:xfrm flipV="1">
            <a:off x="4754196" y="4188543"/>
            <a:ext cx="1" cy="6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51A156-B63B-4653-B237-1942CC5C76B9}"/>
              </a:ext>
            </a:extLst>
          </p:cNvPr>
          <p:cNvCxnSpPr>
            <a:cxnSpLocks/>
          </p:cNvCxnSpPr>
          <p:nvPr/>
        </p:nvCxnSpPr>
        <p:spPr>
          <a:xfrm flipH="1">
            <a:off x="5326214" y="2849379"/>
            <a:ext cx="1282656" cy="52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ED3CF3F-1F8C-46B8-922B-D1BB47F9235C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289337" y="3533292"/>
            <a:ext cx="1371005" cy="5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3C2692-276F-40D6-BFBB-385304EEB063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7249248" y="2822295"/>
            <a:ext cx="1155105" cy="47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E74ECCA-C605-404E-BCD5-658B90730172}"/>
              </a:ext>
            </a:extLst>
          </p:cNvPr>
          <p:cNvCxnSpPr>
            <a:stCxn id="61" idx="1"/>
            <a:endCxn id="49" idx="3"/>
          </p:cNvCxnSpPr>
          <p:nvPr/>
        </p:nvCxnSpPr>
        <p:spPr>
          <a:xfrm flipH="1">
            <a:off x="7335352" y="3733951"/>
            <a:ext cx="1069001" cy="33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5D2B5E2-E1BF-4190-855B-621B636FD2E1}"/>
              </a:ext>
            </a:extLst>
          </p:cNvPr>
          <p:cNvSpPr txBox="1"/>
          <p:nvPr/>
        </p:nvSpPr>
        <p:spPr>
          <a:xfrm>
            <a:off x="7719527" y="2794725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8A9B29-08EA-44E2-8290-E6837038E154}"/>
              </a:ext>
            </a:extLst>
          </p:cNvPr>
          <p:cNvSpPr txBox="1"/>
          <p:nvPr/>
        </p:nvSpPr>
        <p:spPr>
          <a:xfrm>
            <a:off x="7718953" y="390413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토큰 구매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5405574" y="266090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A 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485FA4-B64F-4D05-AF42-B31EDE92C675}"/>
              </a:ext>
            </a:extLst>
          </p:cNvPr>
          <p:cNvSpPr txBox="1"/>
          <p:nvPr/>
        </p:nvSpPr>
        <p:spPr>
          <a:xfrm>
            <a:off x="5495604" y="393325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조건</a:t>
            </a:r>
            <a:r>
              <a:rPr lang="en-US" altLang="ko-KR" sz="1000" b="1" dirty="0"/>
              <a:t>B</a:t>
            </a:r>
          </a:p>
          <a:p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A3473E77-0946-4C6C-8B94-F3CD7ABC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22830"/>
              </p:ext>
            </p:extLst>
          </p:nvPr>
        </p:nvGraphicFramePr>
        <p:xfrm>
          <a:off x="4036002" y="4960004"/>
          <a:ext cx="289217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058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964058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조건</a:t>
                      </a:r>
                      <a:r>
                        <a:rPr lang="en-US" altLang="ko-KR" sz="1000" dirty="0"/>
                        <a:t>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6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2947AA0-A9DF-4DA1-945E-43C24610A409}"/>
              </a:ext>
            </a:extLst>
          </p:cNvPr>
          <p:cNvSpPr/>
          <p:nvPr/>
        </p:nvSpPr>
        <p:spPr>
          <a:xfrm rot="10800000">
            <a:off x="984229" y="4896939"/>
            <a:ext cx="7181362" cy="1375845"/>
          </a:xfrm>
          <a:prstGeom prst="wedgeRoundRectCallout">
            <a:avLst>
              <a:gd name="adj1" fmla="val -28543"/>
              <a:gd name="adj2" fmla="val 61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FA644E-78C2-4E21-9470-ED2527B86EB3}"/>
              </a:ext>
            </a:extLst>
          </p:cNvPr>
          <p:cNvSpPr/>
          <p:nvPr/>
        </p:nvSpPr>
        <p:spPr>
          <a:xfrm>
            <a:off x="984230" y="3165865"/>
            <a:ext cx="7175539" cy="15289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B700FDC-FC71-4EA5-955B-D621558FCCD2}"/>
              </a:ext>
            </a:extLst>
          </p:cNvPr>
          <p:cNvSpPr/>
          <p:nvPr/>
        </p:nvSpPr>
        <p:spPr>
          <a:xfrm>
            <a:off x="5926993" y="1621512"/>
            <a:ext cx="2232777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8E41E2-7895-470E-83A6-CA89544D39D7}"/>
              </a:ext>
            </a:extLst>
          </p:cNvPr>
          <p:cNvSpPr/>
          <p:nvPr/>
        </p:nvSpPr>
        <p:spPr>
          <a:xfrm>
            <a:off x="984230" y="1632229"/>
            <a:ext cx="3724930" cy="1033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5-2.  BADIZ</a:t>
            </a:r>
            <a:r>
              <a:rPr lang="ko-KR" altLang="en-US" dirty="0"/>
              <a:t> </a:t>
            </a:r>
            <a:r>
              <a:rPr lang="en-US" altLang="ko-KR" dirty="0"/>
              <a:t>Smart Contract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720606" y="80341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투표 </a:t>
            </a:r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326" y="3384886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BF3A615-8E64-436E-9D7A-EFF681C792AC}"/>
              </a:ext>
            </a:extLst>
          </p:cNvPr>
          <p:cNvSpPr txBox="1"/>
          <p:nvPr/>
        </p:nvSpPr>
        <p:spPr>
          <a:xfrm>
            <a:off x="4159467" y="364296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Smart Contract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0B41FA-1BAF-4290-9D58-59D5690B6BCE}"/>
              </a:ext>
            </a:extLst>
          </p:cNvPr>
          <p:cNvSpPr txBox="1"/>
          <p:nvPr/>
        </p:nvSpPr>
        <p:spPr>
          <a:xfrm>
            <a:off x="4204395" y="4053065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</a:t>
            </a:r>
            <a:r>
              <a:rPr lang="en-US" altLang="ko-KR" sz="1000" b="1" dirty="0"/>
              <a:t>Transaction</a:t>
            </a:r>
            <a:endParaRPr lang="ko-KR" altLang="en-US" sz="1000" b="1" dirty="0"/>
          </a:p>
        </p:txBody>
      </p:sp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4ED2292D-E994-43E7-A977-0EE9F5E49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063" y="3429000"/>
            <a:ext cx="914400" cy="9144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642A42A-07A3-42E5-8F42-1C5B608537A7}"/>
              </a:ext>
            </a:extLst>
          </p:cNvPr>
          <p:cNvCxnSpPr>
            <a:cxnSpLocks/>
          </p:cNvCxnSpPr>
          <p:nvPr/>
        </p:nvCxnSpPr>
        <p:spPr>
          <a:xfrm flipH="1">
            <a:off x="3359263" y="405306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58A813-45A7-4D56-8219-1851AF2D1EF0}"/>
              </a:ext>
            </a:extLst>
          </p:cNvPr>
          <p:cNvCxnSpPr>
            <a:cxnSpLocks/>
          </p:cNvCxnSpPr>
          <p:nvPr/>
        </p:nvCxnSpPr>
        <p:spPr>
          <a:xfrm>
            <a:off x="3359263" y="3879375"/>
            <a:ext cx="277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74F959-CB79-452D-8EAD-D1A3BDBC5ACC}"/>
              </a:ext>
            </a:extLst>
          </p:cNvPr>
          <p:cNvSpPr txBox="1"/>
          <p:nvPr/>
        </p:nvSpPr>
        <p:spPr>
          <a:xfrm>
            <a:off x="6249804" y="439005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pic>
        <p:nvPicPr>
          <p:cNvPr id="52" name="그래픽 51" descr="남자 옆모습 단색으로 채워진">
            <a:extLst>
              <a:ext uri="{FF2B5EF4-FFF2-40B4-BE49-F238E27FC236}">
                <a16:creationId xmlns:a16="http://schemas.microsoft.com/office/drawing/2014/main" id="{94056862-7748-4E23-81AD-E41D086DA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311" y="1669608"/>
            <a:ext cx="632879" cy="632879"/>
          </a:xfrm>
          <a:prstGeom prst="rect">
            <a:avLst/>
          </a:prstGeom>
        </p:spPr>
      </p:pic>
      <p:pic>
        <p:nvPicPr>
          <p:cNvPr id="62" name="그래픽 61" descr="여학생">
            <a:extLst>
              <a:ext uri="{FF2B5EF4-FFF2-40B4-BE49-F238E27FC236}">
                <a16:creationId xmlns:a16="http://schemas.microsoft.com/office/drawing/2014/main" id="{87E80555-9C13-4E74-9B2C-B66F508B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828" y="1649166"/>
            <a:ext cx="632879" cy="632879"/>
          </a:xfrm>
          <a:prstGeom prst="rect">
            <a:avLst/>
          </a:prstGeom>
        </p:spPr>
      </p:pic>
      <p:pic>
        <p:nvPicPr>
          <p:cNvPr id="63" name="그래픽 62" descr="남학생">
            <a:extLst>
              <a:ext uri="{FF2B5EF4-FFF2-40B4-BE49-F238E27FC236}">
                <a16:creationId xmlns:a16="http://schemas.microsoft.com/office/drawing/2014/main" id="{3DAB7A16-2F95-4A61-A5ED-309139E0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8348" y="1632229"/>
            <a:ext cx="632879" cy="632879"/>
          </a:xfrm>
          <a:prstGeom prst="rect">
            <a:avLst/>
          </a:prstGeom>
        </p:spPr>
      </p:pic>
      <p:pic>
        <p:nvPicPr>
          <p:cNvPr id="64" name="그래픽 63" descr="문서 단색으로 채워진">
            <a:extLst>
              <a:ext uri="{FF2B5EF4-FFF2-40B4-BE49-F238E27FC236}">
                <a16:creationId xmlns:a16="http://schemas.microsoft.com/office/drawing/2014/main" id="{A54AF25D-DF89-4874-ABC6-9C57D3D4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4498" y="5227400"/>
            <a:ext cx="914400" cy="914400"/>
          </a:xfrm>
          <a:prstGeom prst="rect">
            <a:avLst/>
          </a:prstGeom>
        </p:spPr>
      </p:pic>
      <p:graphicFrame>
        <p:nvGraphicFramePr>
          <p:cNvPr id="65" name="표 87">
            <a:extLst>
              <a:ext uri="{FF2B5EF4-FFF2-40B4-BE49-F238E27FC236}">
                <a16:creationId xmlns:a16="http://schemas.microsoft.com/office/drawing/2014/main" id="{E4463711-9839-41FB-B4FE-E6E1A8BA9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1367"/>
              </p:ext>
            </p:extLst>
          </p:nvPr>
        </p:nvGraphicFramePr>
        <p:xfrm>
          <a:off x="2288898" y="5318840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대박 영화제작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고려대 장학금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graphicFrame>
        <p:nvGraphicFramePr>
          <p:cNvPr id="66" name="표 87">
            <a:extLst>
              <a:ext uri="{FF2B5EF4-FFF2-40B4-BE49-F238E27FC236}">
                <a16:creationId xmlns:a16="http://schemas.microsoft.com/office/drawing/2014/main" id="{538CA582-7207-4DDA-B2E0-671943D7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854"/>
              </p:ext>
            </p:extLst>
          </p:nvPr>
        </p:nvGraphicFramePr>
        <p:xfrm>
          <a:off x="5161933" y="5323067"/>
          <a:ext cx="2751109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069">
                  <a:extLst>
                    <a:ext uri="{9D8B030D-6E8A-4147-A177-3AD203B41FA5}">
                      <a16:colId xmlns:a16="http://schemas.microsoft.com/office/drawing/2014/main" val="3574811609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70176872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55307196"/>
                    </a:ext>
                  </a:extLst>
                </a:gridCol>
              </a:tblGrid>
              <a:tr h="192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투표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95240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소액대출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0x1a2b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67833"/>
                  </a:ext>
                </a:extLst>
              </a:tr>
              <a:tr h="221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연탄기부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0xabc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10,000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5186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02A3B13-3F0D-4770-9C31-262F1B47BE29}"/>
              </a:ext>
            </a:extLst>
          </p:cNvPr>
          <p:cNvSpPr txBox="1"/>
          <p:nvPr/>
        </p:nvSpPr>
        <p:spPr>
          <a:xfrm>
            <a:off x="6030618" y="2244776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0x123</a:t>
            </a:r>
            <a:endParaRPr lang="ko-KR" alt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66C45E-506D-4C4C-99CE-0C175FBEB166}"/>
              </a:ext>
            </a:extLst>
          </p:cNvPr>
          <p:cNvSpPr txBox="1"/>
          <p:nvPr/>
        </p:nvSpPr>
        <p:spPr>
          <a:xfrm>
            <a:off x="6754758" y="2239555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0xabc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4720BF-AB48-4E86-8577-85E72279135E}"/>
              </a:ext>
            </a:extLst>
          </p:cNvPr>
          <p:cNvSpPr txBox="1"/>
          <p:nvPr/>
        </p:nvSpPr>
        <p:spPr>
          <a:xfrm>
            <a:off x="7427316" y="222823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0x1a2b</a:t>
            </a:r>
            <a:endParaRPr lang="ko-KR" altLang="en-US" sz="1000" b="1" dirty="0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5ECF401-F091-420C-91F0-6EF6084637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0587" y="1749573"/>
            <a:ext cx="632879" cy="632879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1DA55402-04C3-4968-B1AC-C39DBAF0F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2063" y="1713184"/>
            <a:ext cx="632879" cy="632879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E4F3BF12-B948-429E-A296-0FB29B5CE1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824" y="1713185"/>
            <a:ext cx="632879" cy="632879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D20AA08-5DDD-458C-9074-0333ADC9B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0836" y="1684183"/>
            <a:ext cx="632879" cy="632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EEB6F1-FFEC-41C1-8DAA-83E4CDFEAF14}"/>
              </a:ext>
            </a:extLst>
          </p:cNvPr>
          <p:cNvSpPr txBox="1"/>
          <p:nvPr/>
        </p:nvSpPr>
        <p:spPr>
          <a:xfrm>
            <a:off x="1110830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대박 영화제작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5B1346-F206-467A-94C5-56B019E70626}"/>
              </a:ext>
            </a:extLst>
          </p:cNvPr>
          <p:cNvSpPr txBox="1"/>
          <p:nvPr/>
        </p:nvSpPr>
        <p:spPr>
          <a:xfrm>
            <a:off x="2058254" y="2367887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고려대 장학금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C4BE3-29E9-41AC-A0C7-C529448F215D}"/>
              </a:ext>
            </a:extLst>
          </p:cNvPr>
          <p:cNvSpPr txBox="1"/>
          <p:nvPr/>
        </p:nvSpPr>
        <p:spPr>
          <a:xfrm>
            <a:off x="3047392" y="23460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소액대출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232E10-134B-4BFB-BE06-7E3443B2D295}"/>
              </a:ext>
            </a:extLst>
          </p:cNvPr>
          <p:cNvSpPr txBox="1"/>
          <p:nvPr/>
        </p:nvSpPr>
        <p:spPr>
          <a:xfrm>
            <a:off x="3815081" y="23400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연탄기부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38260F-BF64-404A-B941-3DEB2FB61C97}"/>
              </a:ext>
            </a:extLst>
          </p:cNvPr>
          <p:cNvSpPr txBox="1"/>
          <p:nvPr/>
        </p:nvSpPr>
        <p:spPr>
          <a:xfrm>
            <a:off x="984230" y="13861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투표등록</a:t>
            </a:r>
            <a:endParaRPr lang="ko-KR" altLang="en-US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4605-D1DE-4E08-9A65-0B4D2865EA43}"/>
              </a:ext>
            </a:extLst>
          </p:cNvPr>
          <p:cNvSpPr txBox="1"/>
          <p:nvPr/>
        </p:nvSpPr>
        <p:spPr>
          <a:xfrm>
            <a:off x="5910753" y="13811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8F2447-6F59-43E4-A9E7-2112D3AB9A68}"/>
              </a:ext>
            </a:extLst>
          </p:cNvPr>
          <p:cNvSpPr txBox="1"/>
          <p:nvPr/>
        </p:nvSpPr>
        <p:spPr>
          <a:xfrm>
            <a:off x="2343588" y="43717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최종투표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8FE1-062F-4E59-AFAB-488C46523B01}"/>
              </a:ext>
            </a:extLst>
          </p:cNvPr>
          <p:cNvSpPr txBox="1"/>
          <p:nvPr/>
        </p:nvSpPr>
        <p:spPr>
          <a:xfrm>
            <a:off x="1469746" y="498117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투표 정보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8DA84-3D9C-404C-A7E8-0159E1B0C3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59263" y="2683193"/>
            <a:ext cx="0" cy="74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950CFC-7F9D-4485-8EAF-7760C7FF7A64}"/>
              </a:ext>
            </a:extLst>
          </p:cNvPr>
          <p:cNvCxnSpPr>
            <a:stCxn id="94" idx="2"/>
          </p:cNvCxnSpPr>
          <p:nvPr/>
        </p:nvCxnSpPr>
        <p:spPr>
          <a:xfrm flipH="1">
            <a:off x="3182112" y="2655102"/>
            <a:ext cx="3861270" cy="9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0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5-3.  BADIZ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pic>
        <p:nvPicPr>
          <p:cNvPr id="4" name="그래픽 3" descr="문서 단색으로 채워진">
            <a:extLst>
              <a:ext uri="{FF2B5EF4-FFF2-40B4-BE49-F238E27FC236}">
                <a16:creationId xmlns:a16="http://schemas.microsoft.com/office/drawing/2014/main" id="{FAAA17E5-6116-47F2-A42A-BC19F5FA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288" y="143419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46565-2B41-46B5-9E90-D5230D436499}"/>
              </a:ext>
            </a:extLst>
          </p:cNvPr>
          <p:cNvSpPr txBox="1"/>
          <p:nvPr/>
        </p:nvSpPr>
        <p:spPr>
          <a:xfrm>
            <a:off x="1335023" y="238669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등록</a:t>
            </a:r>
          </a:p>
        </p:txBody>
      </p:sp>
      <p:pic>
        <p:nvPicPr>
          <p:cNvPr id="8" name="그래픽 7" descr="블록체인 단색으로 채워진">
            <a:extLst>
              <a:ext uri="{FF2B5EF4-FFF2-40B4-BE49-F238E27FC236}">
                <a16:creationId xmlns:a16="http://schemas.microsoft.com/office/drawing/2014/main" id="{D98B9028-173E-488B-ACC5-8BD3FAB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004" y="1433174"/>
            <a:ext cx="914400" cy="914400"/>
          </a:xfrm>
          <a:prstGeom prst="rect">
            <a:avLst/>
          </a:prstGeom>
        </p:spPr>
      </p:pic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72333EF6-32A9-409D-9A0A-31D8C8A21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2889" y="1351328"/>
            <a:ext cx="484632" cy="484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5724753" y="2385390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contract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8993-F5D0-446D-B87D-5DD6A9945290}"/>
              </a:ext>
            </a:extLst>
          </p:cNvPr>
          <p:cNvSpPr txBox="1"/>
          <p:nvPr/>
        </p:nvSpPr>
        <p:spPr>
          <a:xfrm>
            <a:off x="1194792" y="51163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크라우드펀딩</a:t>
            </a:r>
            <a:r>
              <a:rPr lang="ko-KR" altLang="en-US" b="1" dirty="0"/>
              <a:t> 과정 공개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0182-BDF7-4CE2-AA5B-533B8C793074}"/>
              </a:ext>
            </a:extLst>
          </p:cNvPr>
          <p:cNvSpPr txBox="1"/>
          <p:nvPr/>
        </p:nvSpPr>
        <p:spPr>
          <a:xfrm>
            <a:off x="5856673" y="51469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수익금 분배</a:t>
            </a:r>
          </a:p>
        </p:txBody>
      </p:sp>
      <p:pic>
        <p:nvPicPr>
          <p:cNvPr id="15" name="그래픽 14" descr="남자 옆모습 단색으로 채워진">
            <a:extLst>
              <a:ext uri="{FF2B5EF4-FFF2-40B4-BE49-F238E27FC236}">
                <a16:creationId xmlns:a16="http://schemas.microsoft.com/office/drawing/2014/main" id="{3677ED45-EAB2-4963-B049-71281FE8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860" y="3910613"/>
            <a:ext cx="914400" cy="914400"/>
          </a:xfrm>
          <a:prstGeom prst="rect">
            <a:avLst/>
          </a:prstGeom>
        </p:spPr>
      </p:pic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1EF5C208-8E81-4B34-AD63-5C2A119D3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72" y="4183147"/>
            <a:ext cx="369332" cy="369332"/>
          </a:xfrm>
          <a:prstGeom prst="rect">
            <a:avLst/>
          </a:prstGeom>
        </p:spPr>
      </p:pic>
      <p:pic>
        <p:nvPicPr>
          <p:cNvPr id="18" name="그래픽 17" descr="열린 포장 상자 단색으로 채워진">
            <a:extLst>
              <a:ext uri="{FF2B5EF4-FFF2-40B4-BE49-F238E27FC236}">
                <a16:creationId xmlns:a16="http://schemas.microsoft.com/office/drawing/2014/main" id="{8486E66F-8781-48AC-A664-220663927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9004" y="4143327"/>
            <a:ext cx="545068" cy="545068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91EC7D09-48CF-4B72-9D29-DB55A9CE9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072" y="4213731"/>
            <a:ext cx="369332" cy="369332"/>
          </a:xfrm>
          <a:prstGeom prst="rect">
            <a:avLst/>
          </a:prstGeom>
        </p:spPr>
      </p:pic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28EE3E64-EA80-4784-9C16-AE24F694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19443">
            <a:off x="2796442" y="4061189"/>
            <a:ext cx="502994" cy="369332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9139CAD-D5BC-46C9-894F-90D5D27E7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1591">
            <a:off x="2817081" y="4368305"/>
            <a:ext cx="457188" cy="369332"/>
          </a:xfrm>
          <a:prstGeom prst="rect">
            <a:avLst/>
          </a:prstGeom>
        </p:spPr>
      </p:pic>
      <p:pic>
        <p:nvPicPr>
          <p:cNvPr id="23" name="그래픽 22" descr="User">
            <a:extLst>
              <a:ext uri="{FF2B5EF4-FFF2-40B4-BE49-F238E27FC236}">
                <a16:creationId xmlns:a16="http://schemas.microsoft.com/office/drawing/2014/main" id="{EEE29BDE-8E15-41F0-9878-761F4F797D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189" y="3859196"/>
            <a:ext cx="401319" cy="401319"/>
          </a:xfrm>
          <a:prstGeom prst="rect">
            <a:avLst/>
          </a:prstGeom>
        </p:spPr>
      </p:pic>
      <p:pic>
        <p:nvPicPr>
          <p:cNvPr id="24" name="그래픽 23" descr="User">
            <a:extLst>
              <a:ext uri="{FF2B5EF4-FFF2-40B4-BE49-F238E27FC236}">
                <a16:creationId xmlns:a16="http://schemas.microsoft.com/office/drawing/2014/main" id="{37C3C66B-86EB-40E1-8E05-0CC7B25E0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380" y="4212968"/>
            <a:ext cx="401319" cy="401319"/>
          </a:xfrm>
          <a:prstGeom prst="rect">
            <a:avLst/>
          </a:prstGeom>
        </p:spPr>
      </p:pic>
      <p:pic>
        <p:nvPicPr>
          <p:cNvPr id="25" name="그래픽 24" descr="User">
            <a:extLst>
              <a:ext uri="{FF2B5EF4-FFF2-40B4-BE49-F238E27FC236}">
                <a16:creationId xmlns:a16="http://schemas.microsoft.com/office/drawing/2014/main" id="{E4B691E9-4336-49C9-91A0-5EE8ACEF2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4627" y="4540179"/>
            <a:ext cx="401319" cy="401319"/>
          </a:xfrm>
          <a:prstGeom prst="rect">
            <a:avLst/>
          </a:prstGeom>
        </p:spPr>
      </p:pic>
      <p:pic>
        <p:nvPicPr>
          <p:cNvPr id="26" name="그래픽 25" descr="User">
            <a:extLst>
              <a:ext uri="{FF2B5EF4-FFF2-40B4-BE49-F238E27FC236}">
                <a16:creationId xmlns:a16="http://schemas.microsoft.com/office/drawing/2014/main" id="{2197992D-2289-43A0-8C17-BCAD27CCD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7368" y="4032787"/>
            <a:ext cx="401319" cy="401319"/>
          </a:xfrm>
          <a:prstGeom prst="rect">
            <a:avLst/>
          </a:prstGeom>
        </p:spPr>
      </p:pic>
      <p:pic>
        <p:nvPicPr>
          <p:cNvPr id="27" name="그래픽 26" descr="User">
            <a:extLst>
              <a:ext uri="{FF2B5EF4-FFF2-40B4-BE49-F238E27FC236}">
                <a16:creationId xmlns:a16="http://schemas.microsoft.com/office/drawing/2014/main" id="{C3EECF6C-381C-4AED-900B-B23FEA56A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3794" y="4114800"/>
            <a:ext cx="401319" cy="401319"/>
          </a:xfrm>
          <a:prstGeom prst="rect">
            <a:avLst/>
          </a:prstGeom>
        </p:spPr>
      </p:pic>
      <p:pic>
        <p:nvPicPr>
          <p:cNvPr id="28" name="그래픽 27" descr="User">
            <a:extLst>
              <a:ext uri="{FF2B5EF4-FFF2-40B4-BE49-F238E27FC236}">
                <a16:creationId xmlns:a16="http://schemas.microsoft.com/office/drawing/2014/main" id="{F99BC30B-C459-47AC-BA88-A5BC8A034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3865" y="4743270"/>
            <a:ext cx="401319" cy="401319"/>
          </a:xfrm>
          <a:prstGeom prst="rect">
            <a:avLst/>
          </a:prstGeom>
        </p:spPr>
      </p:pic>
      <p:pic>
        <p:nvPicPr>
          <p:cNvPr id="29" name="그래픽 28" descr="User">
            <a:extLst>
              <a:ext uri="{FF2B5EF4-FFF2-40B4-BE49-F238E27FC236}">
                <a16:creationId xmlns:a16="http://schemas.microsoft.com/office/drawing/2014/main" id="{64DCB387-E4E5-473D-858D-DB5460E98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878" y="3282255"/>
            <a:ext cx="401319" cy="401319"/>
          </a:xfrm>
          <a:prstGeom prst="rect">
            <a:avLst/>
          </a:prstGeom>
        </p:spPr>
      </p:pic>
      <p:pic>
        <p:nvPicPr>
          <p:cNvPr id="30" name="그래픽 29" descr="동전 단색으로 채워진">
            <a:extLst>
              <a:ext uri="{FF2B5EF4-FFF2-40B4-BE49-F238E27FC236}">
                <a16:creationId xmlns:a16="http://schemas.microsoft.com/office/drawing/2014/main" id="{DF31ED6B-3DE7-466E-A495-773553AEB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338204" y="4014542"/>
            <a:ext cx="401319" cy="401319"/>
          </a:xfrm>
          <a:prstGeom prst="rect">
            <a:avLst/>
          </a:prstGeom>
        </p:spPr>
      </p:pic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617C37C1-FB7E-4201-995C-A942A5FCB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0736" y="4064774"/>
            <a:ext cx="369332" cy="369332"/>
          </a:xfrm>
          <a:prstGeom prst="rect">
            <a:avLst/>
          </a:prstGeom>
        </p:spPr>
      </p:pic>
      <p:pic>
        <p:nvPicPr>
          <p:cNvPr id="33" name="그래픽 32" descr="오른쪽 화살표 단색으로 채워진">
            <a:extLst>
              <a:ext uri="{FF2B5EF4-FFF2-40B4-BE49-F238E27FC236}">
                <a16:creationId xmlns:a16="http://schemas.microsoft.com/office/drawing/2014/main" id="{A0D8FF81-7015-4D42-A33A-9D6459EB2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29502" y="4064007"/>
            <a:ext cx="369332" cy="369332"/>
          </a:xfrm>
          <a:prstGeom prst="rect">
            <a:avLst/>
          </a:prstGeom>
        </p:spPr>
      </p:pic>
      <p:pic>
        <p:nvPicPr>
          <p:cNvPr id="35" name="그래픽 34" descr="오른쪽 화살표 단색으로 채워진">
            <a:extLst>
              <a:ext uri="{FF2B5EF4-FFF2-40B4-BE49-F238E27FC236}">
                <a16:creationId xmlns:a16="http://schemas.microsoft.com/office/drawing/2014/main" id="{A5B51279-2EB0-4FC5-80DA-CB756B131D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368631" y="3663455"/>
            <a:ext cx="369332" cy="369332"/>
          </a:xfrm>
          <a:prstGeom prst="rect">
            <a:avLst/>
          </a:prstGeom>
        </p:spPr>
      </p:pic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97C80ED4-4CE7-4D4D-A0EA-5D35AE0BC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383865" y="4394057"/>
            <a:ext cx="369332" cy="369332"/>
          </a:xfrm>
          <a:prstGeom prst="rect">
            <a:avLst/>
          </a:prstGeom>
        </p:spPr>
      </p:pic>
      <p:pic>
        <p:nvPicPr>
          <p:cNvPr id="37" name="그래픽 36" descr="문서 단색으로 채워진">
            <a:extLst>
              <a:ext uri="{FF2B5EF4-FFF2-40B4-BE49-F238E27FC236}">
                <a16:creationId xmlns:a16="http://schemas.microsoft.com/office/drawing/2014/main" id="{B75ADF15-93FA-4829-929D-8FCC0A2B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486" y="1390046"/>
            <a:ext cx="418683" cy="418683"/>
          </a:xfrm>
          <a:prstGeom prst="rect">
            <a:avLst/>
          </a:prstGeom>
        </p:spPr>
      </p:pic>
      <p:pic>
        <p:nvPicPr>
          <p:cNvPr id="40" name="그래픽 39" descr="온라인 네트워크 단색으로 채워진">
            <a:extLst>
              <a:ext uri="{FF2B5EF4-FFF2-40B4-BE49-F238E27FC236}">
                <a16:creationId xmlns:a16="http://schemas.microsoft.com/office/drawing/2014/main" id="{ABC7F067-A74B-4D93-928B-73CAF3D96B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9113" y="1351328"/>
            <a:ext cx="914400" cy="914400"/>
          </a:xfrm>
          <a:prstGeom prst="rect">
            <a:avLst/>
          </a:prstGeom>
        </p:spPr>
      </p:pic>
      <p:pic>
        <p:nvPicPr>
          <p:cNvPr id="42" name="그래픽 41" descr="자선 사업 단색으로 채워진">
            <a:extLst>
              <a:ext uri="{FF2B5EF4-FFF2-40B4-BE49-F238E27FC236}">
                <a16:creationId xmlns:a16="http://schemas.microsoft.com/office/drawing/2014/main" id="{59A1671A-ABD3-4757-92AB-8036EDE01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657167" y="1834479"/>
            <a:ext cx="401319" cy="401319"/>
          </a:xfrm>
          <a:prstGeom prst="rect">
            <a:avLst/>
          </a:prstGeom>
        </p:spPr>
      </p:pic>
      <p:pic>
        <p:nvPicPr>
          <p:cNvPr id="43" name="그래픽 42" descr="이사회실 단색으로 채워진">
            <a:extLst>
              <a:ext uri="{FF2B5EF4-FFF2-40B4-BE49-F238E27FC236}">
                <a16:creationId xmlns:a16="http://schemas.microsoft.com/office/drawing/2014/main" id="{F0C3A541-7B6C-43DC-B005-B915BFF9D4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908309" y="1309631"/>
            <a:ext cx="401319" cy="401319"/>
          </a:xfrm>
          <a:prstGeom prst="rect">
            <a:avLst/>
          </a:prstGeom>
        </p:spPr>
      </p:pic>
      <p:pic>
        <p:nvPicPr>
          <p:cNvPr id="44" name="그래픽 43" descr="고객 리뷰 단색으로 채워진">
            <a:extLst>
              <a:ext uri="{FF2B5EF4-FFF2-40B4-BE49-F238E27FC236}">
                <a16:creationId xmlns:a16="http://schemas.microsoft.com/office/drawing/2014/main" id="{D32991AC-F00A-48C6-ADC0-F684087E4D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920025" y="1892751"/>
            <a:ext cx="401319" cy="4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8214444" cy="513443"/>
          </a:xfrm>
        </p:spPr>
        <p:txBody>
          <a:bodyPr/>
          <a:lstStyle/>
          <a:p>
            <a:r>
              <a:rPr lang="en-US" altLang="ko-KR" dirty="0"/>
              <a:t>5-4. BADIZ Platform Structure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FA4B3-A250-4567-88C9-17DA009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098970"/>
            <a:ext cx="1143000" cy="5064086"/>
          </a:xfrm>
          <a:prstGeom prst="rect">
            <a:avLst/>
          </a:prstGeom>
        </p:spPr>
      </p:pic>
      <p:pic>
        <p:nvPicPr>
          <p:cNvPr id="11" name="그래픽 10" descr="남학생">
            <a:extLst>
              <a:ext uri="{FF2B5EF4-FFF2-40B4-BE49-F238E27FC236}">
                <a16:creationId xmlns:a16="http://schemas.microsoft.com/office/drawing/2014/main" id="{24635CE0-CAA5-4B2C-93D2-2BDC2631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729" y="1624263"/>
            <a:ext cx="632879" cy="632879"/>
          </a:xfrm>
          <a:prstGeom prst="rect">
            <a:avLst/>
          </a:prstGeom>
        </p:spPr>
      </p:pic>
      <p:pic>
        <p:nvPicPr>
          <p:cNvPr id="12" name="그래픽 11" descr="남학생">
            <a:extLst>
              <a:ext uri="{FF2B5EF4-FFF2-40B4-BE49-F238E27FC236}">
                <a16:creationId xmlns:a16="http://schemas.microsoft.com/office/drawing/2014/main" id="{14B0A79D-1A15-4D75-96F0-EEE6D50C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21" y="1629689"/>
            <a:ext cx="632879" cy="632879"/>
          </a:xfrm>
          <a:prstGeom prst="rect">
            <a:avLst/>
          </a:prstGeom>
        </p:spPr>
      </p:pic>
      <p:pic>
        <p:nvPicPr>
          <p:cNvPr id="13" name="그래픽 12" descr="여학생">
            <a:extLst>
              <a:ext uri="{FF2B5EF4-FFF2-40B4-BE49-F238E27FC236}">
                <a16:creationId xmlns:a16="http://schemas.microsoft.com/office/drawing/2014/main" id="{7100C352-4CEA-4137-B162-6738A63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21" y="2158733"/>
            <a:ext cx="632879" cy="632879"/>
          </a:xfrm>
          <a:prstGeom prst="rect">
            <a:avLst/>
          </a:prstGeom>
        </p:spPr>
      </p:pic>
      <p:pic>
        <p:nvPicPr>
          <p:cNvPr id="14" name="그래픽 13" descr="남학생">
            <a:extLst>
              <a:ext uri="{FF2B5EF4-FFF2-40B4-BE49-F238E27FC236}">
                <a16:creationId xmlns:a16="http://schemas.microsoft.com/office/drawing/2014/main" id="{CA93ED2D-CE8F-4883-A4A9-029FA205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924" y="2158733"/>
            <a:ext cx="632879" cy="632879"/>
          </a:xfrm>
          <a:prstGeom prst="rect">
            <a:avLst/>
          </a:prstGeom>
        </p:spPr>
      </p:pic>
      <p:pic>
        <p:nvPicPr>
          <p:cNvPr id="15" name="그래픽 14" descr="남학생">
            <a:extLst>
              <a:ext uri="{FF2B5EF4-FFF2-40B4-BE49-F238E27FC236}">
                <a16:creationId xmlns:a16="http://schemas.microsoft.com/office/drawing/2014/main" id="{4EC5EDD3-6294-48C4-990A-7D4DF215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99" y="2158735"/>
            <a:ext cx="632879" cy="632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EDF87-A2E5-4F47-92CC-B17BE66C9C73}"/>
              </a:ext>
            </a:extLst>
          </p:cNvPr>
          <p:cNvSpPr txBox="1"/>
          <p:nvPr/>
        </p:nvSpPr>
        <p:spPr>
          <a:xfrm>
            <a:off x="833970" y="1401913"/>
            <a:ext cx="129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BAZ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(DAI)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18" name="그래픽 17" descr="남학생">
            <a:extLst>
              <a:ext uri="{FF2B5EF4-FFF2-40B4-BE49-F238E27FC236}">
                <a16:creationId xmlns:a16="http://schemas.microsoft.com/office/drawing/2014/main" id="{2ABB0614-8BAE-426B-87D0-21BB1CEB9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928" y="5241273"/>
            <a:ext cx="590789" cy="632879"/>
          </a:xfrm>
          <a:prstGeom prst="rect">
            <a:avLst/>
          </a:prstGeom>
        </p:spPr>
      </p:pic>
      <p:pic>
        <p:nvPicPr>
          <p:cNvPr id="19" name="그래픽 18" descr="남학생">
            <a:extLst>
              <a:ext uri="{FF2B5EF4-FFF2-40B4-BE49-F238E27FC236}">
                <a16:creationId xmlns:a16="http://schemas.microsoft.com/office/drawing/2014/main" id="{F6DFD5D2-EB0E-40F7-8A1B-1E49F1065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77" y="5252005"/>
            <a:ext cx="632879" cy="63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1EFDF-13F9-4950-85B3-A58324E8253C}"/>
              </a:ext>
            </a:extLst>
          </p:cNvPr>
          <p:cNvSpPr txBox="1"/>
          <p:nvPr/>
        </p:nvSpPr>
        <p:spPr>
          <a:xfrm>
            <a:off x="900820" y="5858945"/>
            <a:ext cx="132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BAV(DAO) </a:t>
            </a:r>
            <a:r>
              <a:rPr lang="ko-KR" altLang="en-US" sz="1200" b="1" dirty="0"/>
              <a:t>투자자</a:t>
            </a:r>
          </a:p>
        </p:txBody>
      </p:sp>
      <p:pic>
        <p:nvPicPr>
          <p:cNvPr id="27" name="그래픽 26" descr="3D 유리">
            <a:extLst>
              <a:ext uri="{FF2B5EF4-FFF2-40B4-BE49-F238E27FC236}">
                <a16:creationId xmlns:a16="http://schemas.microsoft.com/office/drawing/2014/main" id="{BA11C25E-4475-4364-A9FA-F854368E6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1747" y="5073121"/>
            <a:ext cx="599508" cy="599508"/>
          </a:xfrm>
          <a:prstGeom prst="rect">
            <a:avLst/>
          </a:prstGeom>
        </p:spPr>
      </p:pic>
      <p:pic>
        <p:nvPicPr>
          <p:cNvPr id="28" name="그래픽 27" descr="팟캐스트">
            <a:extLst>
              <a:ext uri="{FF2B5EF4-FFF2-40B4-BE49-F238E27FC236}">
                <a16:creationId xmlns:a16="http://schemas.microsoft.com/office/drawing/2014/main" id="{3ADF8D70-93E2-4D1B-AB4A-B8DD80516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344" y="4502643"/>
            <a:ext cx="668314" cy="668314"/>
          </a:xfrm>
          <a:prstGeom prst="rect">
            <a:avLst/>
          </a:prstGeom>
        </p:spPr>
      </p:pic>
      <p:pic>
        <p:nvPicPr>
          <p:cNvPr id="30" name="그래픽 29" descr="학사모">
            <a:extLst>
              <a:ext uri="{FF2B5EF4-FFF2-40B4-BE49-F238E27FC236}">
                <a16:creationId xmlns:a16="http://schemas.microsoft.com/office/drawing/2014/main" id="{AD41D294-9F44-4EBC-9AB3-B6D714CB4A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3107" y="5500648"/>
            <a:ext cx="668314" cy="668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FC813-3553-4976-9CDF-654FDD0381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1256" y="4610500"/>
            <a:ext cx="1775988" cy="371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5B0588-BC9E-41FB-9084-6AAB984ED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9134" y="5090577"/>
            <a:ext cx="1679554" cy="38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E8A218-BD1D-4C3C-9E88-D5947DF8F4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8405" y="5580675"/>
            <a:ext cx="1679554" cy="409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350E30-EBE2-47B8-9FB4-13B5801E63D6}"/>
              </a:ext>
            </a:extLst>
          </p:cNvPr>
          <p:cNvSpPr/>
          <p:nvPr/>
        </p:nvSpPr>
        <p:spPr>
          <a:xfrm>
            <a:off x="4074391" y="4361606"/>
            <a:ext cx="2574767" cy="18364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1ABEF-CD2E-4FB1-A599-D5A7A1BA51CE}"/>
              </a:ext>
            </a:extLst>
          </p:cNvPr>
          <p:cNvSpPr/>
          <p:nvPr/>
        </p:nvSpPr>
        <p:spPr>
          <a:xfrm>
            <a:off x="786922" y="1640356"/>
            <a:ext cx="1475581" cy="1160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B4833-4B7A-4B49-82BB-258130DE7143}"/>
              </a:ext>
            </a:extLst>
          </p:cNvPr>
          <p:cNvSpPr/>
          <p:nvPr/>
        </p:nvSpPr>
        <p:spPr>
          <a:xfrm>
            <a:off x="810483" y="5213646"/>
            <a:ext cx="1494135" cy="6556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43F4D6-9EB9-4BD8-832F-BF449EBD76EC}"/>
              </a:ext>
            </a:extLst>
          </p:cNvPr>
          <p:cNvSpPr txBox="1"/>
          <p:nvPr/>
        </p:nvSpPr>
        <p:spPr>
          <a:xfrm>
            <a:off x="3982516" y="4128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투자대상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6DA92-9DBE-4839-9A42-32AE19E27B43}"/>
              </a:ext>
            </a:extLst>
          </p:cNvPr>
          <p:cNvSpPr/>
          <p:nvPr/>
        </p:nvSpPr>
        <p:spPr>
          <a:xfrm>
            <a:off x="7282725" y="1076480"/>
            <a:ext cx="1203338" cy="5176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635B3-C483-4E98-86C4-2FFD7B2F193E}"/>
              </a:ext>
            </a:extLst>
          </p:cNvPr>
          <p:cNvSpPr txBox="1"/>
          <p:nvPr/>
        </p:nvSpPr>
        <p:spPr>
          <a:xfrm>
            <a:off x="7197473" y="82197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Block Chain</a:t>
            </a:r>
            <a:endParaRPr lang="ko-KR" altLang="en-US" sz="1200" b="1" dirty="0"/>
          </a:p>
        </p:txBody>
      </p:sp>
      <p:pic>
        <p:nvPicPr>
          <p:cNvPr id="41" name="그래픽 40" descr="금고 단색으로 채워진">
            <a:extLst>
              <a:ext uri="{FF2B5EF4-FFF2-40B4-BE49-F238E27FC236}">
                <a16:creationId xmlns:a16="http://schemas.microsoft.com/office/drawing/2014/main" id="{5CFFD0A5-AABD-40DA-BD5A-4B1F2914C8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203066" y="1824068"/>
            <a:ext cx="632879" cy="6328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3D4D47-7424-44B6-91F6-99C04EA22CD5}"/>
              </a:ext>
            </a:extLst>
          </p:cNvPr>
          <p:cNvSpPr txBox="1"/>
          <p:nvPr/>
        </p:nvSpPr>
        <p:spPr>
          <a:xfrm>
            <a:off x="4026040" y="1401913"/>
            <a:ext cx="82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ACCOUNT</a:t>
            </a:r>
            <a:endParaRPr lang="ko-KR" altLang="en-US" sz="1200" b="1" dirty="0"/>
          </a:p>
        </p:txBody>
      </p:sp>
      <p:pic>
        <p:nvPicPr>
          <p:cNvPr id="43" name="그래픽 42" descr="금고 단색으로 채워진">
            <a:extLst>
              <a:ext uri="{FF2B5EF4-FFF2-40B4-BE49-F238E27FC236}">
                <a16:creationId xmlns:a16="http://schemas.microsoft.com/office/drawing/2014/main" id="{07EC6351-08D5-4112-AD35-CCEC4683E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685179" y="1824068"/>
            <a:ext cx="632879" cy="632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51AA00-1FFD-4BFF-AFFB-F36B9EB12EE6}"/>
              </a:ext>
            </a:extLst>
          </p:cNvPr>
          <p:cNvSpPr txBox="1"/>
          <p:nvPr/>
        </p:nvSpPr>
        <p:spPr>
          <a:xfrm>
            <a:off x="6212587" y="33383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F9AD9-4928-4DE2-B169-D1663F745BEE}"/>
              </a:ext>
            </a:extLst>
          </p:cNvPr>
          <p:cNvSpPr txBox="1"/>
          <p:nvPr/>
        </p:nvSpPr>
        <p:spPr>
          <a:xfrm>
            <a:off x="5555935" y="33365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15517E-D7ED-4FBB-8261-D9B1350C60B3}"/>
              </a:ext>
            </a:extLst>
          </p:cNvPr>
          <p:cNvCxnSpPr>
            <a:cxnSpLocks/>
          </p:cNvCxnSpPr>
          <p:nvPr/>
        </p:nvCxnSpPr>
        <p:spPr>
          <a:xfrm>
            <a:off x="5973621" y="2801281"/>
            <a:ext cx="0" cy="158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CED496-3566-4094-A565-A62677548E8D}"/>
              </a:ext>
            </a:extLst>
          </p:cNvPr>
          <p:cNvCxnSpPr>
            <a:cxnSpLocks/>
          </p:cNvCxnSpPr>
          <p:nvPr/>
        </p:nvCxnSpPr>
        <p:spPr>
          <a:xfrm flipH="1" flipV="1">
            <a:off x="6232323" y="2807682"/>
            <a:ext cx="6405" cy="15539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602A7A-1B95-439F-AE6D-020266A241F3}"/>
              </a:ext>
            </a:extLst>
          </p:cNvPr>
          <p:cNvSpPr/>
          <p:nvPr/>
        </p:nvSpPr>
        <p:spPr>
          <a:xfrm>
            <a:off x="4049484" y="1673457"/>
            <a:ext cx="2574767" cy="11278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금고 단색으로 채워진">
            <a:extLst>
              <a:ext uri="{FF2B5EF4-FFF2-40B4-BE49-F238E27FC236}">
                <a16:creationId xmlns:a16="http://schemas.microsoft.com/office/drawing/2014/main" id="{3CED0A18-9CDC-49B3-9A08-5A6F98AD9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804236" y="1824704"/>
            <a:ext cx="632879" cy="632879"/>
          </a:xfrm>
          <a:prstGeom prst="rect">
            <a:avLst/>
          </a:prstGeom>
        </p:spPr>
      </p:pic>
      <p:pic>
        <p:nvPicPr>
          <p:cNvPr id="54" name="그래픽 53" descr="여학생">
            <a:extLst>
              <a:ext uri="{FF2B5EF4-FFF2-40B4-BE49-F238E27FC236}">
                <a16:creationId xmlns:a16="http://schemas.microsoft.com/office/drawing/2014/main" id="{0D46ED97-65F0-4704-B4C9-A99F69250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33572" y="5241597"/>
            <a:ext cx="632879" cy="63287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A63DBF8-26DD-4683-95F0-DAB0921063FB}"/>
              </a:ext>
            </a:extLst>
          </p:cNvPr>
          <p:cNvCxnSpPr>
            <a:cxnSpLocks/>
          </p:cNvCxnSpPr>
          <p:nvPr/>
        </p:nvCxnSpPr>
        <p:spPr>
          <a:xfrm flipV="1">
            <a:off x="2285947" y="2345368"/>
            <a:ext cx="1783666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5666B97-B84A-4652-B946-69FB16596D3C}"/>
              </a:ext>
            </a:extLst>
          </p:cNvPr>
          <p:cNvCxnSpPr>
            <a:cxnSpLocks/>
          </p:cNvCxnSpPr>
          <p:nvPr/>
        </p:nvCxnSpPr>
        <p:spPr>
          <a:xfrm flipH="1">
            <a:off x="2274626" y="2089660"/>
            <a:ext cx="1773429" cy="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8CC86E-B59D-4447-8797-EE70334E040D}"/>
              </a:ext>
            </a:extLst>
          </p:cNvPr>
          <p:cNvSpPr txBox="1"/>
          <p:nvPr/>
        </p:nvSpPr>
        <p:spPr>
          <a:xfrm>
            <a:off x="3190703" y="2517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투자집행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8D29B-5CCD-439F-B4CE-C8111A685BA1}"/>
              </a:ext>
            </a:extLst>
          </p:cNvPr>
          <p:cNvSpPr txBox="1"/>
          <p:nvPr/>
        </p:nvSpPr>
        <p:spPr>
          <a:xfrm>
            <a:off x="2935938" y="17817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배당</a:t>
            </a:r>
          </a:p>
        </p:txBody>
      </p:sp>
      <p:pic>
        <p:nvPicPr>
          <p:cNvPr id="59" name="그래픽 58" descr="이사회 단색으로 채워진">
            <a:extLst>
              <a:ext uri="{FF2B5EF4-FFF2-40B4-BE49-F238E27FC236}">
                <a16:creationId xmlns:a16="http://schemas.microsoft.com/office/drawing/2014/main" id="{674CC845-B989-403E-B397-2ADB290AE0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09321" y="3595099"/>
            <a:ext cx="632879" cy="6328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54C61F-4F4A-4C27-9AAB-1F04AE1BFFBA}"/>
              </a:ext>
            </a:extLst>
          </p:cNvPr>
          <p:cNvSpPr txBox="1"/>
          <p:nvPr/>
        </p:nvSpPr>
        <p:spPr>
          <a:xfrm>
            <a:off x="1312049" y="42020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E88183F-8728-48ED-982B-C6F3C6DAB26E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16200000" flipH="1">
            <a:off x="1128328" y="3197666"/>
            <a:ext cx="793818" cy="1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5787D7-A7B8-4061-9CFC-A4AAD73C8443}"/>
              </a:ext>
            </a:extLst>
          </p:cNvPr>
          <p:cNvCxnSpPr>
            <a:cxnSpLocks/>
            <a:stCxn id="37" idx="0"/>
            <a:endCxn id="61" idx="2"/>
          </p:cNvCxnSpPr>
          <p:nvPr/>
        </p:nvCxnSpPr>
        <p:spPr>
          <a:xfrm rot="5400000" flipH="1" flipV="1">
            <a:off x="1190607" y="4845982"/>
            <a:ext cx="734608" cy="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191A00-06CC-43A2-ACD9-7C529ECBBCC9}"/>
              </a:ext>
            </a:extLst>
          </p:cNvPr>
          <p:cNvCxnSpPr>
            <a:cxnSpLocks/>
          </p:cNvCxnSpPr>
          <p:nvPr/>
        </p:nvCxnSpPr>
        <p:spPr>
          <a:xfrm>
            <a:off x="6734253" y="209106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92FF1-6279-41A7-8755-7E654E3C0CBB}"/>
              </a:ext>
            </a:extLst>
          </p:cNvPr>
          <p:cNvCxnSpPr>
            <a:cxnSpLocks/>
          </p:cNvCxnSpPr>
          <p:nvPr/>
        </p:nvCxnSpPr>
        <p:spPr>
          <a:xfrm flipH="1">
            <a:off x="6705030" y="223736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76C9F6-0CB4-4CBB-872F-C72B17C9F244}"/>
              </a:ext>
            </a:extLst>
          </p:cNvPr>
          <p:cNvSpPr txBox="1"/>
          <p:nvPr/>
        </p:nvSpPr>
        <p:spPr>
          <a:xfrm>
            <a:off x="6705030" y="23366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D27D0F-54BB-476B-B9D6-E0DD94C00E95}"/>
              </a:ext>
            </a:extLst>
          </p:cNvPr>
          <p:cNvSpPr txBox="1"/>
          <p:nvPr/>
        </p:nvSpPr>
        <p:spPr>
          <a:xfrm>
            <a:off x="6705030" y="1771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A4775B1-9BF3-46DB-8D6B-29BB757EE0EF}"/>
              </a:ext>
            </a:extLst>
          </p:cNvPr>
          <p:cNvCxnSpPr>
            <a:cxnSpLocks/>
          </p:cNvCxnSpPr>
          <p:nvPr/>
        </p:nvCxnSpPr>
        <p:spPr>
          <a:xfrm>
            <a:off x="6776879" y="5213646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61F904C-6457-4B2F-9995-F7893A2C9D0C}"/>
              </a:ext>
            </a:extLst>
          </p:cNvPr>
          <p:cNvCxnSpPr>
            <a:cxnSpLocks/>
          </p:cNvCxnSpPr>
          <p:nvPr/>
        </p:nvCxnSpPr>
        <p:spPr>
          <a:xfrm flipH="1">
            <a:off x="6747656" y="5359949"/>
            <a:ext cx="436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ECC9766-3C4F-4EDC-B52D-6BFDC7491979}"/>
              </a:ext>
            </a:extLst>
          </p:cNvPr>
          <p:cNvSpPr txBox="1"/>
          <p:nvPr/>
        </p:nvSpPr>
        <p:spPr>
          <a:xfrm>
            <a:off x="6747656" y="5459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FBCED0-E9D9-42AF-A639-3E96280AA2C3}"/>
              </a:ext>
            </a:extLst>
          </p:cNvPr>
          <p:cNvSpPr txBox="1"/>
          <p:nvPr/>
        </p:nvSpPr>
        <p:spPr>
          <a:xfrm>
            <a:off x="6747656" y="48939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기록</a:t>
            </a:r>
          </a:p>
        </p:txBody>
      </p:sp>
      <p:pic>
        <p:nvPicPr>
          <p:cNvPr id="60" name="그래픽 59" descr="컴퓨터 단색으로 채워진">
            <a:extLst>
              <a:ext uri="{FF2B5EF4-FFF2-40B4-BE49-F238E27FC236}">
                <a16:creationId xmlns:a16="http://schemas.microsoft.com/office/drawing/2014/main" id="{17593528-7F2B-432B-AA8F-A0B86A39D1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892146" y="3238982"/>
            <a:ext cx="632879" cy="632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C5B095-549F-4C69-9438-787D9ADDE658}"/>
              </a:ext>
            </a:extLst>
          </p:cNvPr>
          <p:cNvSpPr txBox="1"/>
          <p:nvPr/>
        </p:nvSpPr>
        <p:spPr>
          <a:xfrm>
            <a:off x="2766159" y="383580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마스터노드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B7FB6-F718-4A1E-9F8A-258D33A003DF}"/>
              </a:ext>
            </a:extLst>
          </p:cNvPr>
          <p:cNvSpPr txBox="1"/>
          <p:nvPr/>
        </p:nvSpPr>
        <p:spPr>
          <a:xfrm>
            <a:off x="2858749" y="55293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서브노드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719CA5-406C-47B4-87C1-F28D8CA85905}"/>
              </a:ext>
            </a:extLst>
          </p:cNvPr>
          <p:cNvSpPr/>
          <p:nvPr/>
        </p:nvSpPr>
        <p:spPr>
          <a:xfrm>
            <a:off x="2638481" y="3262626"/>
            <a:ext cx="1117485" cy="25963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A9594-93EC-4893-BDED-2BBAF885448B}"/>
              </a:ext>
            </a:extLst>
          </p:cNvPr>
          <p:cNvSpPr txBox="1"/>
          <p:nvPr/>
        </p:nvSpPr>
        <p:spPr>
          <a:xfrm>
            <a:off x="4277888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F-ACCOUNT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D13A-5307-477F-BFA1-0AE275BFA486}"/>
              </a:ext>
            </a:extLst>
          </p:cNvPr>
          <p:cNvSpPr txBox="1"/>
          <p:nvPr/>
        </p:nvSpPr>
        <p:spPr>
          <a:xfrm>
            <a:off x="5629040" y="2393322"/>
            <a:ext cx="9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B-ACCOUNT</a:t>
            </a:r>
            <a:endParaRPr lang="ko-KR" altLang="en-US" sz="1200" b="1" dirty="0"/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AE6DFEB2-F672-47AE-8BBE-FA89B8A694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5534" y="4454375"/>
            <a:ext cx="664241" cy="653108"/>
          </a:xfrm>
          <a:prstGeom prst="rect">
            <a:avLst/>
          </a:prstGeom>
        </p:spPr>
      </p:pic>
      <p:pic>
        <p:nvPicPr>
          <p:cNvPr id="73" name="그래픽 72" descr="컴퓨터 윤곽선">
            <a:extLst>
              <a:ext uri="{FF2B5EF4-FFF2-40B4-BE49-F238E27FC236}">
                <a16:creationId xmlns:a16="http://schemas.microsoft.com/office/drawing/2014/main" id="{CCE11E86-C2C1-4AFD-9BB2-312B793FE2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2146" y="4933707"/>
            <a:ext cx="664241" cy="653108"/>
          </a:xfrm>
          <a:prstGeom prst="rect">
            <a:avLst/>
          </a:prstGeom>
        </p:spPr>
      </p:pic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A12ADDC-7A62-458D-AF42-570DDB55EE7B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194659" y="2365537"/>
            <a:ext cx="2565" cy="89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79D6EAD-3895-4AFA-BAE4-5377F83064DB}"/>
              </a:ext>
            </a:extLst>
          </p:cNvPr>
          <p:cNvCxnSpPr>
            <a:endCxn id="50" idx="2"/>
          </p:cNvCxnSpPr>
          <p:nvPr/>
        </p:nvCxnSpPr>
        <p:spPr>
          <a:xfrm flipV="1">
            <a:off x="3755966" y="2801281"/>
            <a:ext cx="1580902" cy="773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4FDBD07-0CAA-4067-87BE-69D70EAE854F}"/>
              </a:ext>
            </a:extLst>
          </p:cNvPr>
          <p:cNvSpPr txBox="1"/>
          <p:nvPr/>
        </p:nvSpPr>
        <p:spPr>
          <a:xfrm>
            <a:off x="3746197" y="333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블록생성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34047E-7284-4883-81BA-AA8C039F24FC}"/>
              </a:ext>
            </a:extLst>
          </p:cNvPr>
          <p:cNvSpPr txBox="1"/>
          <p:nvPr/>
        </p:nvSpPr>
        <p:spPr>
          <a:xfrm>
            <a:off x="4929677" y="29029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적립</a:t>
            </a:r>
            <a:endParaRPr lang="ko-KR" altLang="en-US" sz="1200" b="1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D1A2C3E-6D73-4760-A787-08F45C42DF0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842200" y="3911539"/>
            <a:ext cx="79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로드맵</a:t>
            </a:r>
          </a:p>
        </p:txBody>
      </p:sp>
    </p:spTree>
    <p:extLst>
      <p:ext uri="{BB962C8B-B14F-4D97-AF65-F5344CB8AC3E}">
        <p14:creationId xmlns:p14="http://schemas.microsoft.com/office/powerpoint/2010/main" val="300196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91228" y="137935"/>
            <a:ext cx="8214444" cy="513443"/>
          </a:xfrm>
        </p:spPr>
        <p:txBody>
          <a:bodyPr/>
          <a:lstStyle/>
          <a:p>
            <a:r>
              <a:rPr lang="en-US" altLang="ko-KR" dirty="0"/>
              <a:t>6.  BADIZ</a:t>
            </a:r>
            <a:r>
              <a:rPr lang="ko-KR" altLang="en-US" dirty="0"/>
              <a:t> 로드맵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43270-48B5-4E5F-B18F-6F2101C9DE96}"/>
              </a:ext>
            </a:extLst>
          </p:cNvPr>
          <p:cNvSpPr txBox="1"/>
          <p:nvPr/>
        </p:nvSpPr>
        <p:spPr>
          <a:xfrm>
            <a:off x="1468572" y="2614112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~ 2020.12</a:t>
            </a: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D15E0C-EA88-4486-B5B5-84225B059327}"/>
              </a:ext>
            </a:extLst>
          </p:cNvPr>
          <p:cNvSpPr/>
          <p:nvPr/>
        </p:nvSpPr>
        <p:spPr>
          <a:xfrm>
            <a:off x="732482" y="1803479"/>
            <a:ext cx="7673435" cy="1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AF7B-EA16-4648-84A3-85353008C5FA}"/>
              </a:ext>
            </a:extLst>
          </p:cNvPr>
          <p:cNvSpPr/>
          <p:nvPr/>
        </p:nvSpPr>
        <p:spPr>
          <a:xfrm>
            <a:off x="1229799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Planning</a:t>
            </a:r>
          </a:p>
          <a:p>
            <a:pPr algn="ctr"/>
            <a:r>
              <a:rPr lang="en-US" altLang="ko-KR" sz="1200" dirty="0"/>
              <a:t>&amp;Teaming</a:t>
            </a:r>
            <a:endParaRPr lang="ko-KR" altLang="en-US" sz="1200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F43397A6-0198-4B21-A971-4EC65B3C6165}"/>
              </a:ext>
            </a:extLst>
          </p:cNvPr>
          <p:cNvSpPr/>
          <p:nvPr/>
        </p:nvSpPr>
        <p:spPr>
          <a:xfrm>
            <a:off x="3127248" y="1250238"/>
            <a:ext cx="1230831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Token Listing </a:t>
            </a:r>
          </a:p>
          <a:p>
            <a:pPr algn="ctr"/>
            <a:r>
              <a:rPr lang="en-US" altLang="ko-KR" sz="1100" dirty="0"/>
              <a:t>&amp; Sales</a:t>
            </a:r>
            <a:endParaRPr lang="ko-KR" altLang="en-US" sz="1100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E07459-920E-4366-AA5A-3F3657A0EB31}"/>
              </a:ext>
            </a:extLst>
          </p:cNvPr>
          <p:cNvSpPr/>
          <p:nvPr/>
        </p:nvSpPr>
        <p:spPr>
          <a:xfrm>
            <a:off x="4982122" y="1253866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마케팅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C6E3079-1F01-44EC-A9C8-6D3431ECE732}"/>
              </a:ext>
            </a:extLst>
          </p:cNvPr>
          <p:cNvSpPr/>
          <p:nvPr/>
        </p:nvSpPr>
        <p:spPr>
          <a:xfrm>
            <a:off x="6858283" y="1250238"/>
            <a:ext cx="1252119" cy="122529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크라우드</a:t>
            </a:r>
            <a:endParaRPr lang="ko-KR" altLang="en-US" sz="1050" dirty="0"/>
          </a:p>
          <a:p>
            <a:pPr algn="ctr"/>
            <a:r>
              <a:rPr lang="ko-KR" altLang="en-US" sz="1050" dirty="0" err="1"/>
              <a:t>펀딩</a:t>
            </a:r>
            <a:r>
              <a:rPr lang="ko-KR" altLang="en-US" sz="1050" dirty="0"/>
              <a:t> 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8BF68-DF1B-4B31-ABCD-041F321DE450}"/>
              </a:ext>
            </a:extLst>
          </p:cNvPr>
          <p:cNvSpPr txBox="1"/>
          <p:nvPr/>
        </p:nvSpPr>
        <p:spPr>
          <a:xfrm>
            <a:off x="3427935" y="26141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2021.1 ~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62DC9-4845-4589-9712-8F8D6271A17C}"/>
              </a:ext>
            </a:extLst>
          </p:cNvPr>
          <p:cNvSpPr txBox="1"/>
          <p:nvPr/>
        </p:nvSpPr>
        <p:spPr>
          <a:xfrm>
            <a:off x="5280024" y="26141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2021.3 ~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8B7D54-2FE1-43B8-B27E-B8B2F81ED313}"/>
              </a:ext>
            </a:extLst>
          </p:cNvPr>
          <p:cNvSpPr txBox="1"/>
          <p:nvPr/>
        </p:nvSpPr>
        <p:spPr>
          <a:xfrm>
            <a:off x="7288683" y="26141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2021.6 ~</a:t>
            </a:r>
            <a:endParaRPr lang="ko-KR" altLang="en-US" sz="1200" b="1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232B2C0-CEC5-4501-920E-20BF48121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66308"/>
              </p:ext>
            </p:extLst>
          </p:nvPr>
        </p:nvGraphicFramePr>
        <p:xfrm>
          <a:off x="886969" y="3429000"/>
          <a:ext cx="7518948" cy="277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B884E68-37F6-42BF-B8E4-DD5EAC794A1B}"/>
              </a:ext>
            </a:extLst>
          </p:cNvPr>
          <p:cNvSpPr txBox="1"/>
          <p:nvPr/>
        </p:nvSpPr>
        <p:spPr>
          <a:xfrm>
            <a:off x="720606" y="8034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) </a:t>
            </a:r>
            <a:r>
              <a:rPr lang="ko-KR" altLang="en-US" b="1" dirty="0"/>
              <a:t>로드맵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07FA2-DA52-4648-BB16-D178A01461D2}"/>
              </a:ext>
            </a:extLst>
          </p:cNvPr>
          <p:cNvSpPr txBox="1"/>
          <p:nvPr/>
        </p:nvSpPr>
        <p:spPr>
          <a:xfrm>
            <a:off x="754273" y="324070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서비스확장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22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9882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7-1. </a:t>
            </a:r>
            <a:r>
              <a:rPr lang="ko-KR" altLang="en-US" dirty="0" err="1"/>
              <a:t>장학금펀딩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6927CA-6450-47E2-8C94-82EE601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56848"/>
              </p:ext>
            </p:extLst>
          </p:nvPr>
        </p:nvGraphicFramePr>
        <p:xfrm>
          <a:off x="1124712" y="886968"/>
          <a:ext cx="7671816" cy="51114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72184">
                  <a:extLst>
                    <a:ext uri="{9D8B030D-6E8A-4147-A177-3AD203B41FA5}">
                      <a16:colId xmlns:a16="http://schemas.microsoft.com/office/drawing/2014/main" val="299050756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2676867663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468002212"/>
                    </a:ext>
                  </a:extLst>
                </a:gridCol>
              </a:tblGrid>
              <a:tr h="63502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35974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순수기여형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 의무 보유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일정 기간 이후 현금으로 상환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거버넌스토큰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수취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리워드환급형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은 본인이 제공 가능한 용역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서비스 등으로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토큰가치 환산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상환</a:t>
                      </a:r>
                    </a:p>
                    <a:p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플랫폼 내 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의 기부자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거래형토큰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보유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가 보유 토큰을 활용하여 서비스 수취</a:t>
                      </a:r>
                    </a:p>
                    <a:p>
                      <a:pPr latinLnBrk="1"/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6810"/>
                  </a:ext>
                </a:extLst>
              </a:tr>
              <a:tr h="22382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리워드기부형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투자자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거래형 토큰 수취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학생은 상환의무 보유</a:t>
                      </a:r>
                    </a:p>
                    <a:p>
                      <a:pPr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기부자는 보유한 거래형 토큰으로 필요 서비스 수취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거래형 토큰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을 활용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직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간접 서비스 거래 가능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8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3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7-2. </a:t>
            </a:r>
            <a:r>
              <a:rPr lang="ko-KR" altLang="en-US" dirty="0" err="1"/>
              <a:t>기부금펀딩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904875"/>
            <a:ext cx="8260381" cy="4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94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ICO.sol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B011F-78A5-4C12-B6E8-A79CCA3A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172745"/>
            <a:ext cx="7735823" cy="53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회사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3154C08-5F04-46A3-AB43-E605B2BE74C9}"/>
              </a:ext>
            </a:extLst>
          </p:cNvPr>
          <p:cNvSpPr txBox="1">
            <a:spLocks/>
          </p:cNvSpPr>
          <p:nvPr/>
        </p:nvSpPr>
        <p:spPr>
          <a:xfrm>
            <a:off x="823364" y="950806"/>
            <a:ext cx="7723227" cy="211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수익형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엔터테인펀드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26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26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26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연예인 꿈나무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유투버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인플루언서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양성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영화기획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ko-KR" altLang="en-US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</a:t>
            </a:r>
            <a:r>
              <a:rPr lang="en-US" altLang="ko-KR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게임기획 투자 </a:t>
            </a:r>
            <a:r>
              <a:rPr lang="ko-KR" altLang="en-US" sz="20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23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펀딩을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통하여 투자자 자금을 모집 후 투자자에게 토큰발행</a:t>
            </a:r>
            <a:r>
              <a:rPr lang="en-US" altLang="ko-KR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23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투자대상을 발굴하여 지분투자 및 대출계약을 하여 발생하는 수익을 투자자에게 배분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9EEE-51EA-4CB3-B37D-BC72197E79F2}"/>
              </a:ext>
            </a:extLst>
          </p:cNvPr>
          <p:cNvSpPr txBox="1">
            <a:spLocks/>
          </p:cNvSpPr>
          <p:nvPr/>
        </p:nvSpPr>
        <p:spPr>
          <a:xfrm>
            <a:off x="823364" y="3672282"/>
            <a:ext cx="7723227" cy="154567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2)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비수익형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: 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사회복지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크라우드</a:t>
            </a:r>
            <a:r>
              <a:rPr lang="ko-KR" altLang="en-US" sz="3300" b="1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ko-KR" altLang="en-US" sz="3300" b="1" dirty="0" err="1">
                <a:latin typeface="고려대학교B" panose="02020603020101020101" pitchFamily="18" charset="-127"/>
                <a:ea typeface="고려대학교B" panose="02020603020101020101" pitchFamily="18" charset="-127"/>
              </a:rPr>
              <a:t>펀딩</a:t>
            </a:r>
            <a:endParaRPr lang="en-US" altLang="ko-KR" sz="3300" b="1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학자금</a:t>
            </a: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/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장학금 지원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- </a:t>
            </a:r>
            <a:r>
              <a:rPr lang="ko-KR" altLang="en-US" sz="25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기부금 </a:t>
            </a:r>
            <a:r>
              <a:rPr lang="ko-KR" altLang="en-US" sz="25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</a:t>
            </a:r>
            <a:endParaRPr lang="en-US" altLang="ko-KR" sz="25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크라우드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펀딩으로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투자자 모집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펀딩대상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선정 후 투자금이나 수익을 사회복지사업에 투자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  <a:p>
            <a:endParaRPr lang="en-US" altLang="ko-KR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7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37C01-7940-4D8A-BC28-0F8DBA1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5767222" cy="3095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A7C318-93D6-4CF3-9303-9FB1B67DC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3194959"/>
            <a:ext cx="5767222" cy="309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BAZ </a:t>
            </a:r>
            <a:r>
              <a:rPr lang="ko-KR" altLang="en-US" b="1" dirty="0"/>
              <a:t>토큰생성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9CAB9-938C-4B09-8B72-EFA7012B9728}"/>
              </a:ext>
            </a:extLst>
          </p:cNvPr>
          <p:cNvSpPr txBox="1"/>
          <p:nvPr/>
        </p:nvSpPr>
        <p:spPr>
          <a:xfrm>
            <a:off x="6579038" y="2825627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en-US" altLang="ko-KR" b="1"/>
              <a:t>BAZ </a:t>
            </a:r>
            <a:r>
              <a:rPr lang="ko-KR" altLang="en-US" b="1" dirty="0"/>
              <a:t>토큰생성완료</a:t>
            </a:r>
          </a:p>
        </p:txBody>
      </p:sp>
    </p:spTree>
    <p:extLst>
      <p:ext uri="{BB962C8B-B14F-4D97-AF65-F5344CB8AC3E}">
        <p14:creationId xmlns:p14="http://schemas.microsoft.com/office/powerpoint/2010/main" val="179165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0020D-F012-4EB5-AF98-9FF4FDE4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52" y="1114570"/>
            <a:ext cx="5666255" cy="3072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8F979-CD9D-4CC9-89A0-74ED0FC5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60" y="3290841"/>
            <a:ext cx="5666255" cy="303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C97F2-2BF0-46A8-93C4-57E9EB22F68F}"/>
              </a:ext>
            </a:extLst>
          </p:cNvPr>
          <p:cNvSpPr txBox="1"/>
          <p:nvPr/>
        </p:nvSpPr>
        <p:spPr>
          <a:xfrm>
            <a:off x="482862" y="74523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소스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47135-2B87-4107-AAE5-6E540B0248CA}"/>
              </a:ext>
            </a:extLst>
          </p:cNvPr>
          <p:cNvSpPr txBox="1"/>
          <p:nvPr/>
        </p:nvSpPr>
        <p:spPr>
          <a:xfrm>
            <a:off x="6473237" y="2367511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</a:t>
            </a:r>
            <a:endParaRPr lang="en-US" altLang="ko-KR" b="1" dirty="0"/>
          </a:p>
          <a:p>
            <a:r>
              <a:rPr lang="ko-KR" altLang="en-US" b="1" dirty="0" err="1"/>
              <a:t>모집액</a:t>
            </a:r>
            <a:r>
              <a:rPr lang="ko-KR" altLang="en-US" b="1" dirty="0"/>
              <a:t> </a:t>
            </a:r>
            <a:r>
              <a:rPr lang="en-US" altLang="ko-KR" b="1" dirty="0"/>
              <a:t>: 100</a:t>
            </a:r>
            <a:r>
              <a:rPr lang="ko-KR" altLang="en-US" b="1" dirty="0" err="1"/>
              <a:t>이더</a:t>
            </a:r>
            <a:endParaRPr lang="en-US" altLang="ko-KR" b="1" dirty="0"/>
          </a:p>
          <a:p>
            <a:r>
              <a:rPr lang="ko-KR" altLang="en-US" b="1" dirty="0"/>
              <a:t>시간 </a:t>
            </a:r>
            <a:r>
              <a:rPr lang="en-US" altLang="ko-KR" b="1" dirty="0"/>
              <a:t>:40</a:t>
            </a:r>
            <a:r>
              <a:rPr lang="ko-KR" altLang="en-US" b="1" dirty="0"/>
              <a:t>분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4418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7-3. </a:t>
            </a:r>
            <a:r>
              <a:rPr lang="ko-KR" altLang="en-US" dirty="0"/>
              <a:t>시연</a:t>
            </a:r>
            <a:r>
              <a:rPr lang="en-US" altLang="ko-KR" dirty="0"/>
              <a:t>(ICO)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304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crowd_funding.sol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3D687-57CE-4BCE-B35A-0FA9D287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7819889" cy="53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7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C2988-875C-409B-BDA6-F06029EC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5" y="1172305"/>
            <a:ext cx="5715000" cy="3076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C89C4-657C-4039-8B1A-1D6954D5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65" y="3429000"/>
            <a:ext cx="5692854" cy="30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1658B-5678-4548-B257-E870DE8F85DA}"/>
              </a:ext>
            </a:extLst>
          </p:cNvPr>
          <p:cNvSpPr txBox="1"/>
          <p:nvPr/>
        </p:nvSpPr>
        <p:spPr>
          <a:xfrm>
            <a:off x="482862" y="74523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참여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01EEE-2005-4ABB-98FD-8D58859EC72E}"/>
              </a:ext>
            </a:extLst>
          </p:cNvPr>
          <p:cNvSpPr txBox="1"/>
          <p:nvPr/>
        </p:nvSpPr>
        <p:spPr>
          <a:xfrm>
            <a:off x="6266930" y="2782669"/>
            <a:ext cx="287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en-US" b="1" dirty="0" err="1"/>
              <a:t>크라우드펀딩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b="1" dirty="0"/>
              <a:t>( 50 </a:t>
            </a:r>
            <a:r>
              <a:rPr lang="ko-KR" altLang="en-US" b="1" dirty="0" err="1"/>
              <a:t>이더</a:t>
            </a:r>
            <a:r>
              <a:rPr lang="ko-KR" altLang="en-US" b="1" dirty="0"/>
              <a:t> 차감 </a:t>
            </a:r>
            <a:r>
              <a:rPr lang="en-US" altLang="ko-KR" b="1" dirty="0"/>
              <a:t>50 BAZ</a:t>
            </a:r>
            <a:r>
              <a:rPr lang="ko-KR" altLang="en-US" b="1" dirty="0"/>
              <a:t>수령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0121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7-4.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 err="1"/>
              <a:t>크라우드펀딩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D4EA9-375D-4D4C-88FF-EE766271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5" y="1376162"/>
            <a:ext cx="7732149" cy="413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93174" y="100683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en-US" b="1" dirty="0" err="1"/>
              <a:t>크라우드펀드</a:t>
            </a:r>
            <a:r>
              <a:rPr lang="ko-KR" altLang="en-US" b="1" dirty="0"/>
              <a:t> 모집완료</a:t>
            </a:r>
          </a:p>
        </p:txBody>
      </p:sp>
    </p:spTree>
    <p:extLst>
      <p:ext uri="{BB962C8B-B14F-4D97-AF65-F5344CB8AC3E}">
        <p14:creationId xmlns:p14="http://schemas.microsoft.com/office/powerpoint/2010/main" val="1366209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7-5.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DD93C-FFB2-44E2-BE79-9672EA1C36AD}"/>
              </a:ext>
            </a:extLst>
          </p:cNvPr>
          <p:cNvSpPr txBox="1"/>
          <p:nvPr/>
        </p:nvSpPr>
        <p:spPr>
          <a:xfrm>
            <a:off x="720606" y="803413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en-US" altLang="ko-KR" b="1" dirty="0" err="1"/>
              <a:t>vote.sol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FD2BAE-B9F6-46F8-AED0-C18DE763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6" y="1172745"/>
            <a:ext cx="7938761" cy="52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7-5. </a:t>
            </a:r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C0D36-43AB-4CEC-B496-E26C1A3049DC}"/>
              </a:ext>
            </a:extLst>
          </p:cNvPr>
          <p:cNvSpPr txBox="1"/>
          <p:nvPr/>
        </p:nvSpPr>
        <p:spPr>
          <a:xfrm>
            <a:off x="665742" y="687503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투표</a:t>
            </a:r>
            <a:r>
              <a:rPr lang="en-US" altLang="ko-KR" b="1" dirty="0"/>
              <a:t>(</a:t>
            </a:r>
            <a:r>
              <a:rPr lang="ko-KR" altLang="en-US" b="1" dirty="0" err="1"/>
              <a:t>후보곡</a:t>
            </a:r>
            <a:r>
              <a:rPr lang="ko-KR" altLang="en-US" b="1" dirty="0"/>
              <a:t> 추가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A9965-5223-418B-988C-95274067202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2" y="1056835"/>
            <a:ext cx="4921242" cy="3030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548DAF-5DAC-4C93-A235-B292DC7CE43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59" y="3566160"/>
            <a:ext cx="5037561" cy="2854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350D5-9D1A-4D49-AB7F-437A2AAEBCE9}"/>
              </a:ext>
            </a:extLst>
          </p:cNvPr>
          <p:cNvSpPr txBox="1"/>
          <p:nvPr/>
        </p:nvSpPr>
        <p:spPr>
          <a:xfrm>
            <a:off x="6592604" y="317719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투표</a:t>
            </a:r>
            <a:r>
              <a:rPr lang="en-US" altLang="ko-KR" b="1" dirty="0"/>
              <a:t>(</a:t>
            </a:r>
            <a:r>
              <a:rPr lang="ko-KR" altLang="en-US" b="1" dirty="0" err="1"/>
              <a:t>후보곡</a:t>
            </a:r>
            <a:r>
              <a:rPr lang="ko-KR" altLang="en-US" b="1" dirty="0"/>
              <a:t> 확인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944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65321" y="2489200"/>
            <a:ext cx="5578679" cy="193550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7451551" cy="513443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개요</a:t>
            </a:r>
          </a:p>
        </p:txBody>
      </p:sp>
      <p:pic>
        <p:nvPicPr>
          <p:cNvPr id="67" name="그래픽 66" descr="남학생">
            <a:extLst>
              <a:ext uri="{FF2B5EF4-FFF2-40B4-BE49-F238E27FC236}">
                <a16:creationId xmlns:a16="http://schemas.microsoft.com/office/drawing/2014/main" id="{3AC02088-66B5-4DF9-9ABE-2E18089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203" y="2963481"/>
            <a:ext cx="632879" cy="632879"/>
          </a:xfrm>
          <a:prstGeom prst="rect">
            <a:avLst/>
          </a:prstGeom>
        </p:spPr>
      </p:pic>
      <p:pic>
        <p:nvPicPr>
          <p:cNvPr id="71" name="그래픽 70" descr="동전">
            <a:extLst>
              <a:ext uri="{FF2B5EF4-FFF2-40B4-BE49-F238E27FC236}">
                <a16:creationId xmlns:a16="http://schemas.microsoft.com/office/drawing/2014/main" id="{3E084179-842E-4B87-91B9-402A9E89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205" y="2847685"/>
            <a:ext cx="515091" cy="465788"/>
          </a:xfrm>
          <a:prstGeom prst="rect">
            <a:avLst/>
          </a:prstGeom>
        </p:spPr>
      </p:pic>
      <p:pic>
        <p:nvPicPr>
          <p:cNvPr id="73" name="그래픽 72" descr="남학생">
            <a:extLst>
              <a:ext uri="{FF2B5EF4-FFF2-40B4-BE49-F238E27FC236}">
                <a16:creationId xmlns:a16="http://schemas.microsoft.com/office/drawing/2014/main" id="{01E922E4-C4F0-42DE-91A7-30680C3B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870" y="2968185"/>
            <a:ext cx="632879" cy="632879"/>
          </a:xfrm>
          <a:prstGeom prst="rect">
            <a:avLst/>
          </a:prstGeom>
        </p:spPr>
      </p:pic>
      <p:pic>
        <p:nvPicPr>
          <p:cNvPr id="75" name="그래픽 74" descr="화폐">
            <a:extLst>
              <a:ext uri="{FF2B5EF4-FFF2-40B4-BE49-F238E27FC236}">
                <a16:creationId xmlns:a16="http://schemas.microsoft.com/office/drawing/2014/main" id="{FB0C22D2-7994-488D-9EEE-1028C709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5699" y="2401635"/>
            <a:ext cx="576944" cy="521721"/>
          </a:xfrm>
          <a:prstGeom prst="rect">
            <a:avLst/>
          </a:prstGeom>
        </p:spPr>
      </p:pic>
      <p:pic>
        <p:nvPicPr>
          <p:cNvPr id="79" name="그래픽 78" descr="여학생">
            <a:extLst>
              <a:ext uri="{FF2B5EF4-FFF2-40B4-BE49-F238E27FC236}">
                <a16:creationId xmlns:a16="http://schemas.microsoft.com/office/drawing/2014/main" id="{AF3224EB-6159-4CB4-98AA-032881FA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2339" y="3497916"/>
            <a:ext cx="632879" cy="632879"/>
          </a:xfrm>
          <a:prstGeom prst="rect">
            <a:avLst/>
          </a:prstGeom>
        </p:spPr>
      </p:pic>
      <p:pic>
        <p:nvPicPr>
          <p:cNvPr id="81" name="그래픽 80" descr="게임 컨트롤러">
            <a:extLst>
              <a:ext uri="{FF2B5EF4-FFF2-40B4-BE49-F238E27FC236}">
                <a16:creationId xmlns:a16="http://schemas.microsoft.com/office/drawing/2014/main" id="{3B1A39CC-6B70-4CAF-AC98-9E9C32E0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4406" y="2864101"/>
            <a:ext cx="668314" cy="668314"/>
          </a:xfrm>
          <a:prstGeom prst="rect">
            <a:avLst/>
          </a:prstGeom>
        </p:spPr>
      </p:pic>
      <p:pic>
        <p:nvPicPr>
          <p:cNvPr id="83" name="그래픽 82" descr="삼목게임">
            <a:extLst>
              <a:ext uri="{FF2B5EF4-FFF2-40B4-BE49-F238E27FC236}">
                <a16:creationId xmlns:a16="http://schemas.microsoft.com/office/drawing/2014/main" id="{93842D88-4DA4-4F25-9C6F-3AEA9CC4F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8247" y="2367098"/>
            <a:ext cx="668314" cy="668314"/>
          </a:xfrm>
          <a:prstGeom prst="rect">
            <a:avLst/>
          </a:prstGeom>
        </p:spPr>
      </p:pic>
      <p:pic>
        <p:nvPicPr>
          <p:cNvPr id="85" name="그래픽 84" descr="대출">
            <a:extLst>
              <a:ext uri="{FF2B5EF4-FFF2-40B4-BE49-F238E27FC236}">
                <a16:creationId xmlns:a16="http://schemas.microsoft.com/office/drawing/2014/main" id="{6B6D2E9B-E98F-41A1-B6F6-8118A2606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396399">
            <a:off x="2756597" y="4026561"/>
            <a:ext cx="785389" cy="627262"/>
          </a:xfrm>
          <a:prstGeom prst="rect">
            <a:avLst/>
          </a:prstGeom>
        </p:spPr>
      </p:pic>
      <p:pic>
        <p:nvPicPr>
          <p:cNvPr id="89" name="그래픽 88" descr="대출">
            <a:extLst>
              <a:ext uri="{FF2B5EF4-FFF2-40B4-BE49-F238E27FC236}">
                <a16:creationId xmlns:a16="http://schemas.microsoft.com/office/drawing/2014/main" id="{F42DE106-0562-4069-86E8-AC777536D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81570">
            <a:off x="3028051" y="2115489"/>
            <a:ext cx="741970" cy="592585"/>
          </a:xfrm>
          <a:prstGeom prst="rect">
            <a:avLst/>
          </a:prstGeom>
        </p:spPr>
      </p:pic>
      <p:pic>
        <p:nvPicPr>
          <p:cNvPr id="91" name="그래픽 90" descr="3D 유리">
            <a:extLst>
              <a:ext uri="{FF2B5EF4-FFF2-40B4-BE49-F238E27FC236}">
                <a16:creationId xmlns:a16="http://schemas.microsoft.com/office/drawing/2014/main" id="{7BBE0663-3918-4B6F-AE94-BDC3A18D6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7717" y="1307967"/>
            <a:ext cx="599508" cy="599508"/>
          </a:xfrm>
          <a:prstGeom prst="rect">
            <a:avLst/>
          </a:prstGeom>
        </p:spPr>
      </p:pic>
      <p:pic>
        <p:nvPicPr>
          <p:cNvPr id="95" name="그래픽 94" descr="비디오 카메라">
            <a:extLst>
              <a:ext uri="{FF2B5EF4-FFF2-40B4-BE49-F238E27FC236}">
                <a16:creationId xmlns:a16="http://schemas.microsoft.com/office/drawing/2014/main" id="{869F1168-2C72-4FDB-9267-16991F21B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17" y="2274598"/>
            <a:ext cx="668314" cy="668314"/>
          </a:xfrm>
          <a:prstGeom prst="rect">
            <a:avLst/>
          </a:prstGeom>
        </p:spPr>
      </p:pic>
      <p:pic>
        <p:nvPicPr>
          <p:cNvPr id="97" name="그래픽 96" descr="팟캐스트">
            <a:extLst>
              <a:ext uri="{FF2B5EF4-FFF2-40B4-BE49-F238E27FC236}">
                <a16:creationId xmlns:a16="http://schemas.microsoft.com/office/drawing/2014/main" id="{E98A8473-99BB-435F-8AF7-F645D8A24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7250" y="1699100"/>
            <a:ext cx="668314" cy="668314"/>
          </a:xfrm>
          <a:prstGeom prst="rect">
            <a:avLst/>
          </a:prstGeom>
        </p:spPr>
      </p:pic>
      <p:pic>
        <p:nvPicPr>
          <p:cNvPr id="99" name="그래픽 98" descr="광대">
            <a:extLst>
              <a:ext uri="{FF2B5EF4-FFF2-40B4-BE49-F238E27FC236}">
                <a16:creationId xmlns:a16="http://schemas.microsoft.com/office/drawing/2014/main" id="{C3F8A781-F337-41ED-B016-F5605DB2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5020" y="1347501"/>
            <a:ext cx="668314" cy="668314"/>
          </a:xfrm>
          <a:prstGeom prst="rect">
            <a:avLst/>
          </a:prstGeom>
        </p:spPr>
      </p:pic>
      <p:pic>
        <p:nvPicPr>
          <p:cNvPr id="103" name="그래픽 102" descr="남학생">
            <a:extLst>
              <a:ext uri="{FF2B5EF4-FFF2-40B4-BE49-F238E27FC236}">
                <a16:creationId xmlns:a16="http://schemas.microsoft.com/office/drawing/2014/main" id="{275133E2-2E42-49E4-A36F-F209E12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485" y="3510016"/>
            <a:ext cx="632879" cy="632879"/>
          </a:xfrm>
          <a:prstGeom prst="rect">
            <a:avLst/>
          </a:prstGeom>
        </p:spPr>
      </p:pic>
      <p:pic>
        <p:nvPicPr>
          <p:cNvPr id="105" name="그래픽 104" descr="남학생">
            <a:extLst>
              <a:ext uri="{FF2B5EF4-FFF2-40B4-BE49-F238E27FC236}">
                <a16:creationId xmlns:a16="http://schemas.microsoft.com/office/drawing/2014/main" id="{6FE48055-CF49-4E32-AEAC-E4E839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724" y="3498198"/>
            <a:ext cx="632879" cy="632879"/>
          </a:xfrm>
          <a:prstGeom prst="rect">
            <a:avLst/>
          </a:prstGeom>
        </p:spPr>
      </p:pic>
      <p:pic>
        <p:nvPicPr>
          <p:cNvPr id="109" name="그래픽 108" descr="동전">
            <a:extLst>
              <a:ext uri="{FF2B5EF4-FFF2-40B4-BE49-F238E27FC236}">
                <a16:creationId xmlns:a16="http://schemas.microsoft.com/office/drawing/2014/main" id="{8D13480C-C44D-4CAD-B4AD-1DF6687B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6816" y="2818837"/>
            <a:ext cx="515091" cy="465788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54414FB6-F973-49F8-A7F5-B0077194B57E}"/>
              </a:ext>
            </a:extLst>
          </p:cNvPr>
          <p:cNvSpPr/>
          <p:nvPr/>
        </p:nvSpPr>
        <p:spPr>
          <a:xfrm>
            <a:off x="5814040" y="3641555"/>
            <a:ext cx="95236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그래픽 14" descr="비트코인">
            <a:extLst>
              <a:ext uri="{FF2B5EF4-FFF2-40B4-BE49-F238E27FC236}">
                <a16:creationId xmlns:a16="http://schemas.microsoft.com/office/drawing/2014/main" id="{7CFF8BEB-B026-4D2B-9D5A-4E36F8B171D9}"/>
              </a:ext>
            </a:extLst>
          </p:cNvPr>
          <p:cNvSpPr/>
          <p:nvPr/>
        </p:nvSpPr>
        <p:spPr>
          <a:xfrm flipH="1">
            <a:off x="6342342" y="3996811"/>
            <a:ext cx="325685" cy="363503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그래픽 63" descr="비트코인">
            <a:extLst>
              <a:ext uri="{FF2B5EF4-FFF2-40B4-BE49-F238E27FC236}">
                <a16:creationId xmlns:a16="http://schemas.microsoft.com/office/drawing/2014/main" id="{77C3A695-DDE1-4224-A332-CD67C2DB3A7D}"/>
              </a:ext>
            </a:extLst>
          </p:cNvPr>
          <p:cNvSpPr/>
          <p:nvPr/>
        </p:nvSpPr>
        <p:spPr>
          <a:xfrm flipH="1">
            <a:off x="5960182" y="4012606"/>
            <a:ext cx="343954" cy="347708"/>
          </a:xfrm>
          <a:custGeom>
            <a:avLst/>
            <a:gdLst>
              <a:gd name="connsiteX0" fmla="*/ 240874 w 323551"/>
              <a:gd name="connsiteY0" fmla="*/ 228373 h 516844"/>
              <a:gd name="connsiteX1" fmla="*/ 240411 w 323551"/>
              <a:gd name="connsiteY1" fmla="*/ 83888 h 516844"/>
              <a:gd name="connsiteX2" fmla="*/ 192314 w 323551"/>
              <a:gd name="connsiteY2" fmla="*/ 57033 h 516844"/>
              <a:gd name="connsiteX3" fmla="*/ 192314 w 323551"/>
              <a:gd name="connsiteY3" fmla="*/ 0 h 516844"/>
              <a:gd name="connsiteX4" fmla="*/ 156255 w 323551"/>
              <a:gd name="connsiteY4" fmla="*/ 0 h 516844"/>
              <a:gd name="connsiteX5" fmla="*/ 156255 w 323551"/>
              <a:gd name="connsiteY5" fmla="*/ 54088 h 516844"/>
              <a:gd name="connsiteX6" fmla="*/ 120196 w 323551"/>
              <a:gd name="connsiteY6" fmla="*/ 54088 h 516844"/>
              <a:gd name="connsiteX7" fmla="*/ 120196 w 323551"/>
              <a:gd name="connsiteY7" fmla="*/ 0 h 516844"/>
              <a:gd name="connsiteX8" fmla="*/ 84138 w 323551"/>
              <a:gd name="connsiteY8" fmla="*/ 0 h 516844"/>
              <a:gd name="connsiteX9" fmla="*/ 84138 w 323551"/>
              <a:gd name="connsiteY9" fmla="*/ 54088 h 516844"/>
              <a:gd name="connsiteX10" fmla="*/ 0 w 323551"/>
              <a:gd name="connsiteY10" fmla="*/ 54088 h 516844"/>
              <a:gd name="connsiteX11" fmla="*/ 0 w 323551"/>
              <a:gd name="connsiteY11" fmla="*/ 90147 h 516844"/>
              <a:gd name="connsiteX12" fmla="*/ 36059 w 323551"/>
              <a:gd name="connsiteY12" fmla="*/ 90147 h 516844"/>
              <a:gd name="connsiteX13" fmla="*/ 36059 w 323551"/>
              <a:gd name="connsiteY13" fmla="*/ 426697 h 516844"/>
              <a:gd name="connsiteX14" fmla="*/ 0 w 323551"/>
              <a:gd name="connsiteY14" fmla="*/ 426697 h 516844"/>
              <a:gd name="connsiteX15" fmla="*/ 0 w 323551"/>
              <a:gd name="connsiteY15" fmla="*/ 462756 h 516844"/>
              <a:gd name="connsiteX16" fmla="*/ 84138 w 323551"/>
              <a:gd name="connsiteY16" fmla="*/ 462756 h 516844"/>
              <a:gd name="connsiteX17" fmla="*/ 84138 w 323551"/>
              <a:gd name="connsiteY17" fmla="*/ 516845 h 516844"/>
              <a:gd name="connsiteX18" fmla="*/ 120196 w 323551"/>
              <a:gd name="connsiteY18" fmla="*/ 516845 h 516844"/>
              <a:gd name="connsiteX19" fmla="*/ 120196 w 323551"/>
              <a:gd name="connsiteY19" fmla="*/ 462756 h 516844"/>
              <a:gd name="connsiteX20" fmla="*/ 156255 w 323551"/>
              <a:gd name="connsiteY20" fmla="*/ 462756 h 516844"/>
              <a:gd name="connsiteX21" fmla="*/ 156255 w 323551"/>
              <a:gd name="connsiteY21" fmla="*/ 516845 h 516844"/>
              <a:gd name="connsiteX22" fmla="*/ 192314 w 323551"/>
              <a:gd name="connsiteY22" fmla="*/ 516845 h 516844"/>
              <a:gd name="connsiteX23" fmla="*/ 192314 w 323551"/>
              <a:gd name="connsiteY23" fmla="*/ 462756 h 516844"/>
              <a:gd name="connsiteX24" fmla="*/ 204334 w 323551"/>
              <a:gd name="connsiteY24" fmla="*/ 462756 h 516844"/>
              <a:gd name="connsiteX25" fmla="*/ 323547 w 323551"/>
              <a:gd name="connsiteY25" fmla="*/ 341585 h 516844"/>
              <a:gd name="connsiteX26" fmla="*/ 240874 w 323551"/>
              <a:gd name="connsiteY26" fmla="*/ 228373 h 516844"/>
              <a:gd name="connsiteX27" fmla="*/ 168275 w 323551"/>
              <a:gd name="connsiteY27" fmla="*/ 90147 h 516844"/>
              <a:gd name="connsiteX28" fmla="*/ 234383 w 323551"/>
              <a:gd name="connsiteY28" fmla="*/ 156255 h 516844"/>
              <a:gd name="connsiteX29" fmla="*/ 168275 w 323551"/>
              <a:gd name="connsiteY29" fmla="*/ 222363 h 516844"/>
              <a:gd name="connsiteX30" fmla="*/ 72118 w 323551"/>
              <a:gd name="connsiteY30" fmla="*/ 222363 h 516844"/>
              <a:gd name="connsiteX31" fmla="*/ 72118 w 323551"/>
              <a:gd name="connsiteY31" fmla="*/ 90147 h 516844"/>
              <a:gd name="connsiteX32" fmla="*/ 204334 w 323551"/>
              <a:gd name="connsiteY32" fmla="*/ 426697 h 516844"/>
              <a:gd name="connsiteX33" fmla="*/ 72118 w 323551"/>
              <a:gd name="connsiteY33" fmla="*/ 426697 h 516844"/>
              <a:gd name="connsiteX34" fmla="*/ 72118 w 323551"/>
              <a:gd name="connsiteY34" fmla="*/ 258422 h 516844"/>
              <a:gd name="connsiteX35" fmla="*/ 204334 w 323551"/>
              <a:gd name="connsiteY35" fmla="*/ 258422 h 516844"/>
              <a:gd name="connsiteX36" fmla="*/ 288472 w 323551"/>
              <a:gd name="connsiteY36" fmla="*/ 342560 h 516844"/>
              <a:gd name="connsiteX37" fmla="*/ 204334 w 323551"/>
              <a:gd name="connsiteY37" fmla="*/ 426697 h 5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3551" h="516844">
                <a:moveTo>
                  <a:pt x="240874" y="228373"/>
                </a:moveTo>
                <a:cubicBezTo>
                  <a:pt x="280644" y="188347"/>
                  <a:pt x="280438" y="123659"/>
                  <a:pt x="240411" y="83888"/>
                </a:cubicBezTo>
                <a:cubicBezTo>
                  <a:pt x="227140" y="70701"/>
                  <a:pt x="210503" y="61413"/>
                  <a:pt x="192314" y="57033"/>
                </a:cubicBezTo>
                <a:lnTo>
                  <a:pt x="192314" y="0"/>
                </a:lnTo>
                <a:lnTo>
                  <a:pt x="156255" y="0"/>
                </a:lnTo>
                <a:lnTo>
                  <a:pt x="156255" y="54088"/>
                </a:lnTo>
                <a:lnTo>
                  <a:pt x="120196" y="54088"/>
                </a:lnTo>
                <a:lnTo>
                  <a:pt x="120196" y="0"/>
                </a:lnTo>
                <a:lnTo>
                  <a:pt x="84138" y="0"/>
                </a:lnTo>
                <a:lnTo>
                  <a:pt x="84138" y="54088"/>
                </a:lnTo>
                <a:lnTo>
                  <a:pt x="0" y="54088"/>
                </a:lnTo>
                <a:lnTo>
                  <a:pt x="0" y="90147"/>
                </a:lnTo>
                <a:lnTo>
                  <a:pt x="36059" y="90147"/>
                </a:lnTo>
                <a:lnTo>
                  <a:pt x="36059" y="426697"/>
                </a:lnTo>
                <a:lnTo>
                  <a:pt x="0" y="426697"/>
                </a:lnTo>
                <a:lnTo>
                  <a:pt x="0" y="462756"/>
                </a:lnTo>
                <a:lnTo>
                  <a:pt x="84138" y="462756"/>
                </a:lnTo>
                <a:lnTo>
                  <a:pt x="84138" y="516845"/>
                </a:lnTo>
                <a:lnTo>
                  <a:pt x="120196" y="516845"/>
                </a:lnTo>
                <a:lnTo>
                  <a:pt x="120196" y="462756"/>
                </a:lnTo>
                <a:lnTo>
                  <a:pt x="156255" y="462756"/>
                </a:lnTo>
                <a:lnTo>
                  <a:pt x="156255" y="516845"/>
                </a:lnTo>
                <a:lnTo>
                  <a:pt x="192314" y="516845"/>
                </a:lnTo>
                <a:lnTo>
                  <a:pt x="192314" y="462756"/>
                </a:lnTo>
                <a:lnTo>
                  <a:pt x="204334" y="462756"/>
                </a:lnTo>
                <a:cubicBezTo>
                  <a:pt x="270714" y="462216"/>
                  <a:pt x="324088" y="407965"/>
                  <a:pt x="323547" y="341585"/>
                </a:cubicBezTo>
                <a:cubicBezTo>
                  <a:pt x="323127" y="290020"/>
                  <a:pt x="289863" y="244469"/>
                  <a:pt x="240874" y="228373"/>
                </a:cubicBezTo>
                <a:close/>
                <a:moveTo>
                  <a:pt x="168275" y="90147"/>
                </a:moveTo>
                <a:cubicBezTo>
                  <a:pt x="204785" y="90147"/>
                  <a:pt x="234383" y="119745"/>
                  <a:pt x="234383" y="156255"/>
                </a:cubicBezTo>
                <a:cubicBezTo>
                  <a:pt x="234383" y="192766"/>
                  <a:pt x="204785" y="222363"/>
                  <a:pt x="168275" y="222363"/>
                </a:cubicBezTo>
                <a:lnTo>
                  <a:pt x="72118" y="222363"/>
                </a:lnTo>
                <a:lnTo>
                  <a:pt x="72118" y="90147"/>
                </a:lnTo>
                <a:close/>
                <a:moveTo>
                  <a:pt x="204334" y="426697"/>
                </a:moveTo>
                <a:lnTo>
                  <a:pt x="72118" y="426697"/>
                </a:lnTo>
                <a:lnTo>
                  <a:pt x="72118" y="258422"/>
                </a:lnTo>
                <a:lnTo>
                  <a:pt x="204334" y="258422"/>
                </a:lnTo>
                <a:cubicBezTo>
                  <a:pt x="250802" y="258422"/>
                  <a:pt x="288472" y="296092"/>
                  <a:pt x="288472" y="342560"/>
                </a:cubicBezTo>
                <a:cubicBezTo>
                  <a:pt x="288472" y="389028"/>
                  <a:pt x="250802" y="426697"/>
                  <a:pt x="204334" y="426697"/>
                </a:cubicBezTo>
                <a:close/>
              </a:path>
            </a:pathLst>
          </a:custGeom>
          <a:solidFill>
            <a:srgbClr val="000000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화살표: 오른쪽 122">
            <a:extLst>
              <a:ext uri="{FF2B5EF4-FFF2-40B4-BE49-F238E27FC236}">
                <a16:creationId xmlns:a16="http://schemas.microsoft.com/office/drawing/2014/main" id="{A77774F1-9240-4C0B-9FE0-37FDDAB1A990}"/>
              </a:ext>
            </a:extLst>
          </p:cNvPr>
          <p:cNvSpPr/>
          <p:nvPr/>
        </p:nvSpPr>
        <p:spPr>
          <a:xfrm rot="10800000">
            <a:off x="5788970" y="3286299"/>
            <a:ext cx="977435" cy="25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EDAB66CB-1EBD-4C68-8400-3CD8133D4CA2}"/>
              </a:ext>
            </a:extLst>
          </p:cNvPr>
          <p:cNvSpPr/>
          <p:nvPr/>
        </p:nvSpPr>
        <p:spPr>
          <a:xfrm rot="11898010">
            <a:off x="2531424" y="2549782"/>
            <a:ext cx="1411755" cy="22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4FF071C2-E8A5-4D05-BC49-E1F32AD2D030}"/>
              </a:ext>
            </a:extLst>
          </p:cNvPr>
          <p:cNvSpPr/>
          <p:nvPr/>
        </p:nvSpPr>
        <p:spPr>
          <a:xfrm rot="9087013">
            <a:off x="2594873" y="4553682"/>
            <a:ext cx="1420014" cy="20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래픽 1025" descr="강의실">
            <a:extLst>
              <a:ext uri="{FF2B5EF4-FFF2-40B4-BE49-F238E27FC236}">
                <a16:creationId xmlns:a16="http://schemas.microsoft.com/office/drawing/2014/main" id="{6615B64C-7100-41EE-9DAB-1AFB30D217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6203" y="4588741"/>
            <a:ext cx="669212" cy="669212"/>
          </a:xfrm>
          <a:prstGeom prst="rect">
            <a:avLst/>
          </a:prstGeom>
        </p:spPr>
      </p:pic>
      <p:pic>
        <p:nvPicPr>
          <p:cNvPr id="1029" name="그래픽 1028" descr="학교">
            <a:extLst>
              <a:ext uri="{FF2B5EF4-FFF2-40B4-BE49-F238E27FC236}">
                <a16:creationId xmlns:a16="http://schemas.microsoft.com/office/drawing/2014/main" id="{5BAB0964-25F3-46E5-99D8-061C7ADDCE3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42017" y="4626544"/>
            <a:ext cx="669212" cy="669212"/>
          </a:xfrm>
          <a:prstGeom prst="rect">
            <a:avLst/>
          </a:prstGeom>
        </p:spPr>
      </p:pic>
      <p:pic>
        <p:nvPicPr>
          <p:cNvPr id="1032" name="그래픽 1031" descr="학사모">
            <a:extLst>
              <a:ext uri="{FF2B5EF4-FFF2-40B4-BE49-F238E27FC236}">
                <a16:creationId xmlns:a16="http://schemas.microsoft.com/office/drawing/2014/main" id="{C96197DB-EF04-4DEA-9318-EED2672D153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4100" y="4233643"/>
            <a:ext cx="668314" cy="668314"/>
          </a:xfrm>
          <a:prstGeom prst="rect">
            <a:avLst/>
          </a:prstGeom>
        </p:spPr>
      </p:pic>
      <p:pic>
        <p:nvPicPr>
          <p:cNvPr id="1034" name="그래픽 1033" descr="지팡이를 든 여자">
            <a:extLst>
              <a:ext uri="{FF2B5EF4-FFF2-40B4-BE49-F238E27FC236}">
                <a16:creationId xmlns:a16="http://schemas.microsoft.com/office/drawing/2014/main" id="{0F657D8C-0DFA-4069-B40E-53348FC4D4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7838" y="5266294"/>
            <a:ext cx="668314" cy="668314"/>
          </a:xfrm>
          <a:prstGeom prst="rect">
            <a:avLst/>
          </a:prstGeom>
        </p:spPr>
      </p:pic>
      <p:pic>
        <p:nvPicPr>
          <p:cNvPr id="1036" name="그래픽 1035" descr="휠체어에 앉은 사람">
            <a:extLst>
              <a:ext uri="{FF2B5EF4-FFF2-40B4-BE49-F238E27FC236}">
                <a16:creationId xmlns:a16="http://schemas.microsoft.com/office/drawing/2014/main" id="{C4348F50-1B7A-48DD-87F1-568A3BBC732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75918" y="5266294"/>
            <a:ext cx="668314" cy="6683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6E290C-D1E8-4036-A776-13EEB05F2E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4" y="2545283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54652" y="174060"/>
            <a:ext cx="6616701" cy="513443"/>
          </a:xfrm>
        </p:spPr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블록체인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846"/>
          <a:stretch/>
        </p:blipFill>
        <p:spPr>
          <a:xfrm>
            <a:off x="554652" y="1009650"/>
            <a:ext cx="8227398" cy="4381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43" y="3902149"/>
            <a:ext cx="1200150" cy="4062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08" y="3902149"/>
            <a:ext cx="1200150" cy="40625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73" y="3902149"/>
            <a:ext cx="1549918" cy="406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47" y="3904364"/>
            <a:ext cx="1549918" cy="406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316" y="392060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증권형 토큰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634" y="3950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0820" y="3950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장학금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01222" y="3950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사회복지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33599" y="539070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토큰투자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지분상승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배당수익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231689" y="5390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/>
              <a:t>대출계약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이자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097770" y="5371069"/>
            <a:ext cx="11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재능기부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844091" y="53855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비금전적 보상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사은품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감사카드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31" y="1762391"/>
            <a:ext cx="371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BADIZ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5294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F75E2A3-028B-43ED-B31A-32FEA8D9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83862"/>
              </p:ext>
            </p:extLst>
          </p:nvPr>
        </p:nvGraphicFramePr>
        <p:xfrm>
          <a:off x="950977" y="1212186"/>
          <a:ext cx="7541559" cy="125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544">
                  <a:extLst>
                    <a:ext uri="{9D8B030D-6E8A-4147-A177-3AD203B41FA5}">
                      <a16:colId xmlns:a16="http://schemas.microsoft.com/office/drawing/2014/main" val="939178994"/>
                    </a:ext>
                  </a:extLst>
                </a:gridCol>
                <a:gridCol w="3476162">
                  <a:extLst>
                    <a:ext uri="{9D8B030D-6E8A-4147-A177-3AD203B41FA5}">
                      <a16:colId xmlns:a16="http://schemas.microsoft.com/office/drawing/2014/main" val="1127487857"/>
                    </a:ext>
                  </a:extLst>
                </a:gridCol>
                <a:gridCol w="2513853">
                  <a:extLst>
                    <a:ext uri="{9D8B030D-6E8A-4147-A177-3AD203B41FA5}">
                      <a16:colId xmlns:a16="http://schemas.microsoft.com/office/drawing/2014/main" val="736327379"/>
                    </a:ext>
                  </a:extLst>
                </a:gridCol>
              </a:tblGrid>
              <a:tr h="628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사명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웹사이트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FFFFFF"/>
                          </a:solidFill>
                        </a:rPr>
                        <a:t>로고</a:t>
                      </a:r>
                      <a:endParaRPr lang="ko-KR" alt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26571"/>
                  </a:ext>
                </a:extLst>
              </a:tr>
              <a:tr h="628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BADIZ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http://nhjung74.cafe24.com/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4181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회사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950977" y="3914853"/>
            <a:ext cx="6794212" cy="1792643"/>
            <a:chOff x="268806" y="3266596"/>
            <a:chExt cx="1775035" cy="1792643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슬로건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15650" y="3581911"/>
              <a:ext cx="17281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Speed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  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빠른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Simple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단순한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Security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블록체인 기반 보안강화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Scalable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다양한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펀딩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기회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379383-7610-4404-9422-FC863F32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3" y="3533567"/>
            <a:ext cx="1905266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85DDA-BC5B-4AC9-8EAD-A66FEC30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/>
          <a:stretch/>
        </p:blipFill>
        <p:spPr>
          <a:xfrm>
            <a:off x="6287757" y="1860360"/>
            <a:ext cx="1905266" cy="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504903" y="88584"/>
            <a:ext cx="6616701" cy="51344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주요인력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BFCAB-86A0-4B8C-AF79-705AC20E9E79}"/>
              </a:ext>
            </a:extLst>
          </p:cNvPr>
          <p:cNvGrpSpPr/>
          <p:nvPr/>
        </p:nvGrpSpPr>
        <p:grpSpPr>
          <a:xfrm>
            <a:off x="2431885" y="3869821"/>
            <a:ext cx="2313851" cy="608810"/>
            <a:chOff x="268806" y="3266596"/>
            <a:chExt cx="1825784" cy="558997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A3B27046-8888-4EF6-B2B8-062ED0199FB8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박진수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(CTO)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43600A-B24E-4EE3-9CBC-04BAF875C4EC}"/>
                </a:ext>
              </a:extLst>
            </p:cNvPr>
            <p:cNvSpPr txBox="1"/>
            <p:nvPr/>
          </p:nvSpPr>
          <p:spPr>
            <a:xfrm>
              <a:off x="366399" y="3514739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기술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60A919-2936-4330-8A65-5EA27CAAE39C}"/>
              </a:ext>
            </a:extLst>
          </p:cNvPr>
          <p:cNvGrpSpPr/>
          <p:nvPr/>
        </p:nvGrpSpPr>
        <p:grpSpPr>
          <a:xfrm>
            <a:off x="6394059" y="3869821"/>
            <a:ext cx="2222411" cy="624053"/>
            <a:chOff x="268806" y="3266596"/>
            <a:chExt cx="1825853" cy="624053"/>
          </a:xfrm>
        </p:grpSpPr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F068DA2D-553A-435E-B763-ABA3712610DB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김주원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(CMO)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67A35-A4C1-4A66-89CF-FC4D066B7E60}"/>
                </a:ext>
              </a:extLst>
            </p:cNvPr>
            <p:cNvSpPr txBox="1"/>
            <p:nvPr/>
          </p:nvSpPr>
          <p:spPr>
            <a:xfrm>
              <a:off x="366468" y="3552095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마케팅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4B2100-A04C-463A-8AEC-0B0EBA0AEAC2}"/>
              </a:ext>
            </a:extLst>
          </p:cNvPr>
          <p:cNvGrpSpPr/>
          <p:nvPr/>
        </p:nvGrpSpPr>
        <p:grpSpPr>
          <a:xfrm>
            <a:off x="2431885" y="1413701"/>
            <a:ext cx="2863724" cy="596669"/>
            <a:chOff x="268806" y="3266596"/>
            <a:chExt cx="1807846" cy="547850"/>
          </a:xfrm>
        </p:grpSpPr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8FC56AD8-273A-4BD7-844C-ABB7B138F35F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정낙현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(CEO)</a:t>
              </a:r>
              <a:endParaRPr lang="ko-KR" alt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0B66FB-1FB8-4FF9-849C-23CFA46AF720}"/>
                </a:ext>
              </a:extLst>
            </p:cNvPr>
            <p:cNvSpPr txBox="1"/>
            <p:nvPr/>
          </p:nvSpPr>
          <p:spPr>
            <a:xfrm>
              <a:off x="348461" y="3503592"/>
              <a:ext cx="1728191" cy="31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총괄 대표</a:t>
              </a:r>
              <a:endParaRPr lang="en-US" altLang="ko-KR" sz="18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70371E-FE3C-412C-A56A-7DED89779ACA}"/>
              </a:ext>
            </a:extLst>
          </p:cNvPr>
          <p:cNvGrpSpPr/>
          <p:nvPr/>
        </p:nvGrpSpPr>
        <p:grpSpPr>
          <a:xfrm>
            <a:off x="6394059" y="1413701"/>
            <a:ext cx="2653412" cy="584308"/>
            <a:chOff x="268806" y="3266596"/>
            <a:chExt cx="1807846" cy="584308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10AB5287-B034-4774-BD34-726FA014244E}"/>
                </a:ext>
              </a:extLst>
            </p:cNvPr>
            <p:cNvSpPr txBox="1">
              <a:spLocks/>
            </p:cNvSpPr>
            <p:nvPr/>
          </p:nvSpPr>
          <p:spPr>
            <a:xfrm>
              <a:off x="268806" y="3266596"/>
              <a:ext cx="1728192" cy="19665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800" b="1" i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엄호천</a:t>
              </a:r>
              <a:r>
                <a:rPr lang="ko-KR" altLang="en-US" sz="18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(CFO)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02E64-F355-4C41-9E7A-81D954A70CFF}"/>
                </a:ext>
              </a:extLst>
            </p:cNvPr>
            <p:cNvSpPr txBox="1"/>
            <p:nvPr/>
          </p:nvSpPr>
          <p:spPr>
            <a:xfrm>
              <a:off x="348461" y="3512350"/>
              <a:ext cx="1728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BADIZ </a:t>
              </a:r>
              <a:r>
                <a: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총괄 재무기획</a:t>
              </a:r>
              <a:endPara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6" name="그림 5" descr="사람, 정장, 실내, 넥타이이(가) 표시된 사진&#10;&#10;자동 생성된 설명">
            <a:extLst>
              <a:ext uri="{FF2B5EF4-FFF2-40B4-BE49-F238E27FC236}">
                <a16:creationId xmlns:a16="http://schemas.microsoft.com/office/drawing/2014/main" id="{5523CAE7-9493-48FD-8294-960A05719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1097019" y="1413701"/>
            <a:ext cx="1200150" cy="1244272"/>
          </a:xfrm>
          <a:prstGeom prst="rect">
            <a:avLst/>
          </a:prstGeom>
        </p:spPr>
      </p:pic>
      <p:pic>
        <p:nvPicPr>
          <p:cNvPr id="8" name="그림 7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9DFCC925-A404-43C0-A202-15FDFA926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/>
        </p:blipFill>
        <p:spPr>
          <a:xfrm>
            <a:off x="5038344" y="1416924"/>
            <a:ext cx="1258488" cy="1237826"/>
          </a:xfrm>
          <a:prstGeom prst="rect">
            <a:avLst/>
          </a:prstGeom>
        </p:spPr>
      </p:pic>
      <p:pic>
        <p:nvPicPr>
          <p:cNvPr id="10" name="그림 9" descr="사람, 정장, 넥타이, 실내이(가) 표시된 사진&#10;&#10;자동 생성된 설명">
            <a:extLst>
              <a:ext uri="{FF2B5EF4-FFF2-40B4-BE49-F238E27FC236}">
                <a16:creationId xmlns:a16="http://schemas.microsoft.com/office/drawing/2014/main" id="{FE201368-595D-447F-B977-563B87B584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>
          <a:xfrm>
            <a:off x="1097019" y="3869821"/>
            <a:ext cx="1200150" cy="1307342"/>
          </a:xfrm>
          <a:prstGeom prst="rect">
            <a:avLst/>
          </a:prstGeom>
        </p:spPr>
      </p:pic>
      <p:pic>
        <p:nvPicPr>
          <p:cNvPr id="26" name="그림 2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62FF86BD-316D-4502-B5EE-03C9B313A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6"/>
          <a:stretch/>
        </p:blipFill>
        <p:spPr>
          <a:xfrm>
            <a:off x="5038344" y="3791951"/>
            <a:ext cx="1271634" cy="13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1723</Words>
  <Application>Microsoft Office PowerPoint</Application>
  <PresentationFormat>화면 슬라이드 쇼(4:3)</PresentationFormat>
  <Paragraphs>514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고려대학교B</vt:lpstr>
      <vt:lpstr>고려대학교L</vt:lpstr>
      <vt:lpstr>고려대학교M</vt:lpstr>
      <vt:lpstr>맑은 고딕</vt:lpstr>
      <vt:lpstr>Arial</vt:lpstr>
      <vt:lpstr>Calibri</vt:lpstr>
      <vt:lpstr>Calibri Light</vt:lpstr>
      <vt:lpstr>Wingdings</vt:lpstr>
      <vt:lpstr>1_Office 테마</vt:lpstr>
      <vt:lpstr>2_Office 테마</vt:lpstr>
      <vt:lpstr>Office 테마</vt:lpstr>
      <vt:lpstr>블록체인 크라우드 펀딩 회사 BADIZ Project  </vt:lpstr>
      <vt:lpstr>Contents</vt:lpstr>
      <vt:lpstr>01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PowerPoint 프레젠테이션</vt:lpstr>
      <vt:lpstr>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 Innovation 2</dc:creator>
  <cp:lastModifiedBy>정 낙현</cp:lastModifiedBy>
  <cp:revision>149</cp:revision>
  <cp:lastPrinted>2018-05-09T02:34:30Z</cp:lastPrinted>
  <dcterms:created xsi:type="dcterms:W3CDTF">2018-05-08T08:03:16Z</dcterms:created>
  <dcterms:modified xsi:type="dcterms:W3CDTF">2020-12-06T14:20:35Z</dcterms:modified>
</cp:coreProperties>
</file>